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3"/>
  </p:notesMasterIdLst>
  <p:sldIdLst>
    <p:sldId id="256" r:id="rId3"/>
    <p:sldId id="257" r:id="rId4"/>
    <p:sldId id="258" r:id="rId5"/>
    <p:sldId id="259" r:id="rId6"/>
    <p:sldId id="260" r:id="rId7"/>
    <p:sldId id="261" r:id="rId8"/>
    <p:sldId id="262" r:id="rId9"/>
    <p:sldId id="263" r:id="rId10"/>
    <p:sldId id="271" r:id="rId11"/>
    <p:sldId id="264" r:id="rId12"/>
    <p:sldId id="265" r:id="rId13"/>
    <p:sldId id="266" r:id="rId14"/>
    <p:sldId id="267" r:id="rId15"/>
    <p:sldId id="268" r:id="rId16"/>
    <p:sldId id="286" r:id="rId17"/>
    <p:sldId id="287" r:id="rId18"/>
    <p:sldId id="288" r:id="rId19"/>
    <p:sldId id="289" r:id="rId20"/>
    <p:sldId id="269" r:id="rId21"/>
    <p:sldId id="272" r:id="rId22"/>
    <p:sldId id="270" r:id="rId23"/>
    <p:sldId id="273" r:id="rId24"/>
    <p:sldId id="274" r:id="rId25"/>
    <p:sldId id="275" r:id="rId26"/>
    <p:sldId id="276" r:id="rId27"/>
    <p:sldId id="290" r:id="rId28"/>
    <p:sldId id="291" r:id="rId29"/>
    <p:sldId id="292" r:id="rId30"/>
    <p:sldId id="277" r:id="rId31"/>
    <p:sldId id="278" r:id="rId32"/>
    <p:sldId id="279" r:id="rId33"/>
    <p:sldId id="280" r:id="rId34"/>
    <p:sldId id="281" r:id="rId35"/>
    <p:sldId id="282" r:id="rId36"/>
    <p:sldId id="283" r:id="rId37"/>
    <p:sldId id="293" r:id="rId38"/>
    <p:sldId id="294" r:id="rId39"/>
    <p:sldId id="295" r:id="rId40"/>
    <p:sldId id="284" r:id="rId41"/>
    <p:sldId id="285" r:id="rId42"/>
  </p:sldIdLst>
  <p:sldSz cx="9144000" cy="5143500" type="screen16x9"/>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3300"/>
    <a:srgbClr val="808080"/>
    <a:srgbClr val="FF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918" y="33"/>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58E8B9-EF55-4743-B9CA-4DD48F9A06B6}" type="datetimeFigureOut">
              <a:rPr kumimoji="1" lang="ja-JP" altLang="en-US" smtClean="0"/>
              <a:t>2023/1/18</a:t>
            </a:fld>
            <a:endParaRPr kumimoji="1" lang="ja-JP" altLang="en-US"/>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4BEFF4-8670-48DC-9844-BA8FC9BF710A}" type="slidenum">
              <a:rPr kumimoji="1" lang="ja-JP" altLang="en-US" smtClean="0"/>
              <a:t>‹#›</a:t>
            </a:fld>
            <a:endParaRPr kumimoji="1" lang="ja-JP" altLang="en-US"/>
          </a:p>
        </p:txBody>
      </p:sp>
    </p:spTree>
    <p:extLst>
      <p:ext uri="{BB962C8B-B14F-4D97-AF65-F5344CB8AC3E}">
        <p14:creationId xmlns:p14="http://schemas.microsoft.com/office/powerpoint/2010/main" val="15484933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10</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E03329-8658-4D68-ACD2-0DED877DAED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065377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31</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32</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33</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34</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E03329-8658-4D68-ACD2-0DED877DAED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029595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11</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12</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13</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E03329-8658-4D68-ACD2-0DED877DAED0}"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39706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21</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22</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23</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C4BEFF4-8670-48DC-9844-BA8FC9BF710A}" type="slidenum">
              <a:rPr kumimoji="1" lang="ja-JP" altLang="en-US" smtClean="0"/>
              <a:t>24</a:t>
            </a:fld>
            <a:endParaRPr kumimoji="1" lang="ja-JP" altLang="en-US"/>
          </a:p>
        </p:txBody>
      </p:sp>
    </p:spTree>
    <p:extLst>
      <p:ext uri="{BB962C8B-B14F-4D97-AF65-F5344CB8AC3E}">
        <p14:creationId xmlns:p14="http://schemas.microsoft.com/office/powerpoint/2010/main" val="354490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2815163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290548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154781"/>
            <a:ext cx="2057400" cy="329088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54781"/>
            <a:ext cx="6019800" cy="329088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1628398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97819"/>
            <a:ext cx="7772400" cy="110251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1103826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28194891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3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123599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417236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29003959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3304726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41992350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1551525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4184218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15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22005521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18902520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05979"/>
            <a:ext cx="2057400" cy="4388644"/>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05979"/>
            <a:ext cx="6019800" cy="438864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152650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3305176"/>
            <a:ext cx="7772400" cy="102155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1174333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321508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05979"/>
            <a:ext cx="8229600" cy="85725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593365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2493054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547305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04787"/>
            <a:ext cx="3008313" cy="8715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268078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3600450"/>
            <a:ext cx="5486400" cy="425054"/>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2698D3D-F64A-4B47-9E39-75D6C289443B}" type="datetimeFigureOut">
              <a:rPr kumimoji="1" lang="ja-JP" altLang="en-US" smtClean="0"/>
              <a:t>2023/1/18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2861948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2698D3D-F64A-4B47-9E39-75D6C289443B}"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DA21F48-C81B-4278-BC95-572E9ED96030}" type="slidenum">
              <a:rPr kumimoji="1" lang="ja-JP" altLang="en-US" smtClean="0"/>
              <a:t>‹#›</a:t>
            </a:fld>
            <a:endParaRPr kumimoji="1" lang="ja-JP" altLang="en-US"/>
          </a:p>
        </p:txBody>
      </p:sp>
    </p:spTree>
    <p:extLst>
      <p:ext uri="{BB962C8B-B14F-4D97-AF65-F5344CB8AC3E}">
        <p14:creationId xmlns:p14="http://schemas.microsoft.com/office/powerpoint/2010/main" val="999366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E4BA2E72-248F-41A0-BEBA-8284B9A0761A}" type="datetimeFigureOut">
              <a:rPr kumimoji="1" lang="ja-JP" altLang="en-US" smtClean="0"/>
              <a:t>2023/1/18</a:t>
            </a:fld>
            <a:endParaRPr kumimoji="1" lang="ja-JP" altLang="en-US"/>
          </a:p>
        </p:txBody>
      </p:sp>
      <p:sp>
        <p:nvSpPr>
          <p:cNvPr id="5" name="フッター プレースホルダー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4CBB47F-EC15-4567-BD2A-79F2D4A7D67C}" type="slidenum">
              <a:rPr kumimoji="1" lang="ja-JP" altLang="en-US" smtClean="0"/>
              <a:t>‹#›</a:t>
            </a:fld>
            <a:endParaRPr kumimoji="1" lang="ja-JP" altLang="en-US"/>
          </a:p>
        </p:txBody>
      </p:sp>
    </p:spTree>
    <p:extLst>
      <p:ext uri="{BB962C8B-B14F-4D97-AF65-F5344CB8AC3E}">
        <p14:creationId xmlns:p14="http://schemas.microsoft.com/office/powerpoint/2010/main" val="3394997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29715"/>
            <a:ext cx="9108504" cy="4896544"/>
          </a:xfrm>
          <a:prstGeom prst="rect">
            <a:avLst/>
          </a:prstGeom>
          <a:noFill/>
          <a:ln w="254000" cap="rnd" cmpd="sng">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35496" y="1563638"/>
            <a:ext cx="8136904" cy="187220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183976" y="1979717"/>
            <a:ext cx="7772400" cy="923330"/>
          </a:xfrm>
          <a:prstGeom prst="rect">
            <a:avLst/>
          </a:prstGeom>
        </p:spPr>
        <p:txBody>
          <a:bodyPr vert="horz"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400" dirty="0" smtClean="0">
                <a:solidFill>
                  <a:schemeClr val="bg1"/>
                </a:solidFill>
                <a:latin typeface="+mj-ea"/>
              </a:rPr>
              <a:t>小論文の基本的な書き方</a:t>
            </a:r>
            <a:endParaRPr lang="ja-JP" altLang="en-US" sz="5400" dirty="0">
              <a:solidFill>
                <a:schemeClr val="bg1"/>
              </a:solidFill>
              <a:latin typeface="+mj-ea"/>
            </a:endParaRPr>
          </a:p>
        </p:txBody>
      </p:sp>
    </p:spTree>
    <p:extLst>
      <p:ext uri="{BB962C8B-B14F-4D97-AF65-F5344CB8AC3E}">
        <p14:creationId xmlns:p14="http://schemas.microsoft.com/office/powerpoint/2010/main" val="316054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序論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57200" y="1468617"/>
            <a:ext cx="8229600" cy="153518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t>小学生が携帯電話を持つことに賛成である。</a:t>
            </a:r>
            <a:r>
              <a:rPr lang="ja-JP" altLang="en-US" sz="2400" dirty="0" smtClean="0"/>
              <a:t>　　　　</a:t>
            </a:r>
            <a:endParaRPr lang="ja-JP" altLang="en-US" sz="2400" dirty="0"/>
          </a:p>
        </p:txBody>
      </p:sp>
      <p:grpSp>
        <p:nvGrpSpPr>
          <p:cNvPr id="10" name="グループ化 9"/>
          <p:cNvGrpSpPr/>
          <p:nvPr/>
        </p:nvGrpSpPr>
        <p:grpSpPr>
          <a:xfrm>
            <a:off x="350066" y="3003798"/>
            <a:ext cx="8443867" cy="1913482"/>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519661"/>
              <a:ext cx="8229600" cy="1364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4000" dirty="0"/>
                <a:t>⇒</a:t>
              </a:r>
              <a:r>
                <a:rPr lang="ja-JP" altLang="en-US" sz="3600" dirty="0"/>
                <a:t>設問が</a:t>
              </a:r>
              <a:r>
                <a:rPr lang="ja-JP" altLang="en-US" sz="3600" b="1" dirty="0">
                  <a:solidFill>
                    <a:schemeClr val="accent1">
                      <a:lumMod val="75000"/>
                    </a:schemeClr>
                  </a:solidFill>
                </a:rPr>
                <a:t>賛否や二者択一</a:t>
              </a:r>
              <a:r>
                <a:rPr lang="ja-JP" altLang="en-US" sz="3600" dirty="0"/>
                <a:t>の場合は、</a:t>
              </a:r>
              <a:r>
                <a:rPr lang="ja-JP" altLang="en-US" sz="3600" dirty="0" smtClean="0"/>
                <a:t>序　</a:t>
              </a:r>
              <a:endParaRPr lang="en-US" altLang="ja-JP" sz="3600" dirty="0" smtClean="0"/>
            </a:p>
            <a:p>
              <a:pPr marL="0" indent="0">
                <a:buNone/>
              </a:pPr>
              <a:r>
                <a:rPr lang="ja-JP" altLang="en-US" sz="3600" dirty="0" smtClean="0"/>
                <a:t>論</a:t>
              </a:r>
              <a:r>
                <a:rPr lang="ja-JP" altLang="en-US" sz="3600" dirty="0"/>
                <a:t>で必ず自分の立場を示す。</a:t>
              </a:r>
              <a:endParaRPr lang="en-US" altLang="ja-JP" sz="1600" dirty="0" smtClean="0"/>
            </a:p>
            <a:p>
              <a:pPr marL="0" indent="0">
                <a:buFont typeface="Arial" panose="020B0604020202020204" pitchFamily="34" charset="0"/>
                <a:buNone/>
              </a:pPr>
              <a:r>
                <a:rPr lang="ja-JP" altLang="en-US" sz="2800" dirty="0" smtClean="0"/>
                <a:t>　　　　　　　　　　　</a:t>
              </a:r>
              <a:endParaRPr lang="en-US" altLang="ja-JP" sz="2800" dirty="0" smtClean="0"/>
            </a:p>
            <a:p>
              <a:pPr marL="0" indent="0">
                <a:buFont typeface="Arial" panose="020B0604020202020204" pitchFamily="34" charset="0"/>
                <a:buNone/>
              </a:pPr>
              <a:r>
                <a:rPr lang="ja-JP" altLang="en-US" dirty="0" smtClean="0"/>
                <a:t>　　　　　　　　　　　　</a:t>
              </a:r>
              <a:endParaRPr lang="ja-JP" altLang="en-US" dirty="0"/>
            </a:p>
          </p:txBody>
        </p:sp>
      </p:grpSp>
      <p:sp>
        <p:nvSpPr>
          <p:cNvPr id="11" name="角丸四角形 10"/>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1229" y="453901"/>
            <a:ext cx="1991251" cy="400110"/>
          </a:xfrm>
          <a:prstGeom prst="rect">
            <a:avLst/>
          </a:prstGeom>
          <a:noFill/>
        </p:spPr>
        <p:txBody>
          <a:bodyPr wrap="none" rtlCol="0">
            <a:spAutoFit/>
          </a:bodyPr>
          <a:lstStyle/>
          <a:p>
            <a:r>
              <a:rPr lang="ja-JP" altLang="en-US" sz="2000" b="1" dirty="0" smtClean="0">
                <a:solidFill>
                  <a:schemeClr val="accent1">
                    <a:lumMod val="75000"/>
                  </a:schemeClr>
                </a:solidFill>
              </a:rPr>
              <a:t>賛否／二者択一</a:t>
            </a:r>
            <a:endParaRPr kumimoji="1" lang="ja-JP" altLang="en-US" sz="2000" b="1" dirty="0">
              <a:solidFill>
                <a:schemeClr val="accent1">
                  <a:lumMod val="75000"/>
                </a:schemeClr>
              </a:solidFill>
            </a:endParaRPr>
          </a:p>
        </p:txBody>
      </p:sp>
    </p:spTree>
    <p:extLst>
      <p:ext uri="{BB962C8B-B14F-4D97-AF65-F5344CB8AC3E}">
        <p14:creationId xmlns:p14="http://schemas.microsoft.com/office/powerpoint/2010/main" val="202093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350066" y="3363837"/>
            <a:ext cx="8443867" cy="1559133"/>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397836"/>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smtClean="0"/>
                <a:t>⇒</a:t>
              </a:r>
              <a:r>
                <a:rPr lang="ja-JP" altLang="en-US" dirty="0"/>
                <a:t>序論で「賛成」の立場をとっているので、</a:t>
              </a:r>
              <a:r>
                <a:rPr lang="ja-JP" altLang="en-US" dirty="0" smtClean="0"/>
                <a:t>そう</a:t>
              </a:r>
              <a:endParaRPr lang="en-US" altLang="ja-JP" dirty="0" smtClean="0"/>
            </a:p>
            <a:p>
              <a:pPr marL="0" indent="0">
                <a:buNone/>
              </a:pPr>
              <a:r>
                <a:rPr lang="ja-JP" altLang="en-US" dirty="0" smtClean="0"/>
                <a:t>考える</a:t>
              </a:r>
              <a:r>
                <a:rPr lang="ja-JP" altLang="en-US" b="1" dirty="0">
                  <a:solidFill>
                    <a:schemeClr val="accent1">
                      <a:lumMod val="75000"/>
                    </a:schemeClr>
                  </a:solidFill>
                </a:rPr>
                <a:t>理由や根拠</a:t>
              </a:r>
              <a:r>
                <a:rPr lang="ja-JP" altLang="en-US" dirty="0"/>
                <a:t>を具体例を挙げて説明する。 </a:t>
              </a:r>
              <a:r>
                <a:rPr lang="ja-JP" altLang="en-US" sz="2800" dirty="0" smtClean="0"/>
                <a:t>　　　　　　　　　　　</a:t>
              </a:r>
              <a:endParaRPr lang="en-US" altLang="ja-JP" sz="2800" dirty="0" smtClean="0"/>
            </a:p>
            <a:p>
              <a:pPr marL="0" indent="0">
                <a:buFont typeface="Arial" panose="020B0604020202020204" pitchFamily="34" charset="0"/>
                <a:buNone/>
              </a:pPr>
              <a:r>
                <a:rPr lang="ja-JP" altLang="en-US" dirty="0" smtClean="0"/>
                <a:t>　　　　　　　　　　　　</a:t>
              </a:r>
              <a:endParaRPr lang="ja-JP" altLang="en-US" dirty="0"/>
            </a:p>
          </p:txBody>
        </p:sp>
      </p:grpSp>
      <p:sp>
        <p:nvSpPr>
          <p:cNvPr id="11" name="コンテンツ プレースホルダー 2"/>
          <p:cNvSpPr txBox="1">
            <a:spLocks/>
          </p:cNvSpPr>
          <p:nvPr/>
        </p:nvSpPr>
        <p:spPr>
          <a:xfrm>
            <a:off x="446856" y="169751"/>
            <a:ext cx="822960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800" smtClean="0">
                <a:solidFill>
                  <a:schemeClr val="bg1"/>
                </a:solidFill>
              </a:rPr>
              <a:t>本論</a:t>
            </a:r>
            <a:r>
              <a:rPr lang="ja-JP" altLang="en-US" sz="3600" smtClean="0">
                <a:solidFill>
                  <a:schemeClr val="bg1"/>
                </a:solidFill>
              </a:rPr>
              <a:t>＜解答例＞</a:t>
            </a:r>
            <a:endParaRPr lang="en-US" altLang="ja-JP" sz="3600" smtClean="0">
              <a:solidFill>
                <a:schemeClr val="bg1"/>
              </a:solidFill>
            </a:endParaRPr>
          </a:p>
          <a:p>
            <a:pPr marL="0" indent="0">
              <a:buFont typeface="Arial" panose="020B0604020202020204" pitchFamily="34" charset="0"/>
              <a:buNone/>
            </a:pPr>
            <a:r>
              <a:rPr lang="ja-JP" altLang="en-US" smtClean="0"/>
              <a:t>　　　　　　　　　　　　</a:t>
            </a:r>
            <a:endParaRPr lang="ja-JP" altLang="en-US" dirty="0"/>
          </a:p>
        </p:txBody>
      </p:sp>
      <p:sp>
        <p:nvSpPr>
          <p:cNvPr id="12" name="コンテンツ プレースホルダー 2"/>
          <p:cNvSpPr txBox="1">
            <a:spLocks/>
          </p:cNvSpPr>
          <p:nvPr/>
        </p:nvSpPr>
        <p:spPr>
          <a:xfrm>
            <a:off x="479592" y="1428939"/>
            <a:ext cx="8229600" cy="15748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3600" dirty="0"/>
              <a:t>GPS</a:t>
            </a:r>
            <a:r>
              <a:rPr lang="ja-JP" altLang="en-US" sz="3600" dirty="0"/>
              <a:t>や防犯ブザーなどの機能がついているので、非常時に子供の安全を守ることができるから</a:t>
            </a:r>
            <a:r>
              <a:rPr lang="ja-JP" altLang="en-US" sz="3600" dirty="0" smtClean="0"/>
              <a:t>。</a:t>
            </a:r>
            <a:endParaRPr lang="en-US" altLang="ja-JP" sz="3600" dirty="0"/>
          </a:p>
        </p:txBody>
      </p:sp>
      <p:sp>
        <p:nvSpPr>
          <p:cNvPr id="13" name="角丸四角形 12"/>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01229" y="453901"/>
            <a:ext cx="1991251" cy="400110"/>
          </a:xfrm>
          <a:prstGeom prst="rect">
            <a:avLst/>
          </a:prstGeom>
          <a:noFill/>
        </p:spPr>
        <p:txBody>
          <a:bodyPr wrap="none" rtlCol="0">
            <a:spAutoFit/>
          </a:bodyPr>
          <a:lstStyle/>
          <a:p>
            <a:r>
              <a:rPr lang="ja-JP" altLang="en-US" sz="2000" b="1" dirty="0" smtClean="0">
                <a:solidFill>
                  <a:schemeClr val="accent1">
                    <a:lumMod val="75000"/>
                  </a:schemeClr>
                </a:solidFill>
              </a:rPr>
              <a:t>賛否／二者択一</a:t>
            </a:r>
            <a:endParaRPr kumimoji="1" lang="ja-JP" altLang="en-US" sz="2000" b="1" dirty="0">
              <a:solidFill>
                <a:schemeClr val="accent1">
                  <a:lumMod val="75000"/>
                </a:schemeClr>
              </a:solidFill>
            </a:endParaRPr>
          </a:p>
        </p:txBody>
      </p:sp>
    </p:spTree>
    <p:extLst>
      <p:ext uri="{BB962C8B-B14F-4D97-AF65-F5344CB8AC3E}">
        <p14:creationId xmlns:p14="http://schemas.microsoft.com/office/powerpoint/2010/main" val="129673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350066" y="3363837"/>
            <a:ext cx="8443867" cy="1559133"/>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486210"/>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smtClean="0"/>
                <a:t>⇒</a:t>
              </a:r>
              <a:r>
                <a:rPr lang="ja-JP" altLang="en-US" dirty="0"/>
                <a:t>序論で「賛成」の立場をとっているので、結論部分でも「賛成」の立場でまとめる。</a:t>
              </a:r>
              <a:r>
                <a:rPr lang="ja-JP" altLang="en-US" dirty="0" smtClean="0"/>
                <a:t> </a:t>
              </a:r>
              <a:r>
                <a:rPr lang="ja-JP" altLang="en-US" sz="2800" dirty="0" smtClean="0"/>
                <a:t>　　　　　　　　　　　</a:t>
              </a:r>
              <a:endParaRPr lang="en-US" altLang="ja-JP" sz="2800" dirty="0" smtClean="0"/>
            </a:p>
            <a:p>
              <a:pPr marL="0" indent="0">
                <a:buFont typeface="Arial" panose="020B0604020202020204" pitchFamily="34" charset="0"/>
                <a:buNone/>
              </a:pPr>
              <a:r>
                <a:rPr lang="ja-JP" altLang="en-US" dirty="0" smtClean="0"/>
                <a:t>　　　　　　　　　　　　</a:t>
              </a:r>
              <a:endParaRPr lang="ja-JP" altLang="en-US" dirty="0"/>
            </a:p>
          </p:txBody>
        </p:sp>
      </p:grpSp>
      <p:sp>
        <p:nvSpPr>
          <p:cNvPr id="13" name="コンテンツ プレースホルダー 2"/>
          <p:cNvSpPr>
            <a:spLocks noGrp="1"/>
          </p:cNvSpPr>
          <p:nvPr>
            <p:ph idx="1"/>
          </p:nvPr>
        </p:nvSpPr>
        <p:spPr>
          <a:xfrm>
            <a:off x="457199" y="169751"/>
            <a:ext cx="8229600" cy="936104"/>
          </a:xfrm>
        </p:spPr>
        <p:txBody>
          <a:bodyPr>
            <a:noAutofit/>
          </a:bodyPr>
          <a:lstStyle/>
          <a:p>
            <a:pPr marL="0" indent="0">
              <a:buNone/>
            </a:pPr>
            <a:r>
              <a:rPr lang="ja-JP" altLang="en-US" sz="4800" dirty="0" smtClean="0">
                <a:solidFill>
                  <a:schemeClr val="bg1"/>
                </a:solidFill>
              </a:rPr>
              <a:t>結論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14" name="コンテンツ プレースホルダー 2"/>
          <p:cNvSpPr txBox="1">
            <a:spLocks/>
          </p:cNvSpPr>
          <p:nvPr/>
        </p:nvSpPr>
        <p:spPr>
          <a:xfrm>
            <a:off x="457200" y="1563638"/>
            <a:ext cx="8229600" cy="12961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4000" dirty="0"/>
              <a:t>だから、小学生が携帯電話を持つことに賛成で</a:t>
            </a:r>
            <a:r>
              <a:rPr lang="ja-JP" altLang="en-US" sz="4000" dirty="0" smtClean="0"/>
              <a:t>ある。　　</a:t>
            </a:r>
            <a:endParaRPr lang="ja-JP" altLang="en-US" sz="4000" dirty="0"/>
          </a:p>
        </p:txBody>
      </p:sp>
      <p:sp>
        <p:nvSpPr>
          <p:cNvPr id="15" name="角丸四角形 14"/>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901229" y="453901"/>
            <a:ext cx="1991251" cy="400110"/>
          </a:xfrm>
          <a:prstGeom prst="rect">
            <a:avLst/>
          </a:prstGeom>
          <a:noFill/>
        </p:spPr>
        <p:txBody>
          <a:bodyPr wrap="none" rtlCol="0">
            <a:spAutoFit/>
          </a:bodyPr>
          <a:lstStyle/>
          <a:p>
            <a:r>
              <a:rPr lang="ja-JP" altLang="en-US" sz="2000" b="1" dirty="0" smtClean="0">
                <a:solidFill>
                  <a:schemeClr val="accent1">
                    <a:lumMod val="75000"/>
                  </a:schemeClr>
                </a:solidFill>
              </a:rPr>
              <a:t>賛否／二者択一</a:t>
            </a:r>
            <a:endParaRPr kumimoji="1" lang="ja-JP" altLang="en-US" sz="2000" b="1" dirty="0">
              <a:solidFill>
                <a:schemeClr val="accent1">
                  <a:lumMod val="75000"/>
                </a:schemeClr>
              </a:solidFill>
            </a:endParaRPr>
          </a:p>
        </p:txBody>
      </p:sp>
    </p:spTree>
    <p:extLst>
      <p:ext uri="{BB962C8B-B14F-4D97-AF65-F5344CB8AC3E}">
        <p14:creationId xmlns:p14="http://schemas.microsoft.com/office/powerpoint/2010/main" val="1971507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350066" y="3579862"/>
            <a:ext cx="8443867" cy="1343108"/>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323675"/>
              <a:ext cx="8229600" cy="136445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a:t>⇒</a:t>
              </a:r>
              <a:r>
                <a:rPr lang="ja-JP" altLang="en-US" dirty="0"/>
                <a:t>「今後どうしたらよいかについて」を加えると結論がより深まる</a:t>
              </a:r>
              <a:r>
                <a:rPr lang="ja-JP" altLang="en-US" dirty="0" smtClean="0"/>
                <a:t>。</a:t>
              </a:r>
              <a:endParaRPr lang="en-US" altLang="ja-JP" sz="2400" dirty="0" smtClean="0"/>
            </a:p>
          </p:txBody>
        </p:sp>
      </p:grpSp>
      <p:sp>
        <p:nvSpPr>
          <p:cNvPr id="14" name="コンテンツ プレースホルダー 2"/>
          <p:cNvSpPr txBox="1">
            <a:spLocks/>
          </p:cNvSpPr>
          <p:nvPr/>
        </p:nvSpPr>
        <p:spPr>
          <a:xfrm>
            <a:off x="457200" y="1347614"/>
            <a:ext cx="8229600" cy="129614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solidFill>
                  <a:schemeClr val="bg1">
                    <a:lumMod val="65000"/>
                  </a:schemeClr>
                </a:solidFill>
              </a:rPr>
              <a:t>だから、小学生が携帯電話を持つことに賛成で</a:t>
            </a:r>
            <a:r>
              <a:rPr lang="ja-JP" altLang="en-US" dirty="0" smtClean="0">
                <a:solidFill>
                  <a:schemeClr val="bg1">
                    <a:lumMod val="65000"/>
                  </a:schemeClr>
                </a:solidFill>
              </a:rPr>
              <a:t>ある。</a:t>
            </a:r>
            <a:r>
              <a:rPr lang="ja-JP" altLang="en-US" dirty="0"/>
              <a:t>子供の使い方について不安を持つ人もいるが、親がしっかり管理すれば、携帯電話は子供の安全を守る道具になる</a:t>
            </a:r>
            <a:r>
              <a:rPr lang="ja-JP" altLang="en-US" dirty="0" smtClean="0"/>
              <a:t>。</a:t>
            </a:r>
            <a:endParaRPr lang="en-US" altLang="ja-JP" dirty="0"/>
          </a:p>
        </p:txBody>
      </p:sp>
      <p:sp>
        <p:nvSpPr>
          <p:cNvPr id="11" name="コンテンツ プレースホルダー 2"/>
          <p:cNvSpPr txBox="1">
            <a:spLocks/>
          </p:cNvSpPr>
          <p:nvPr/>
        </p:nvSpPr>
        <p:spPr>
          <a:xfrm>
            <a:off x="446856" y="195486"/>
            <a:ext cx="8229600" cy="9361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800" dirty="0" smtClean="0">
                <a:solidFill>
                  <a:schemeClr val="bg1"/>
                </a:solidFill>
              </a:rPr>
              <a:t>結論</a:t>
            </a:r>
            <a:r>
              <a:rPr lang="ja-JP" altLang="en-US" sz="4000" dirty="0" smtClean="0">
                <a:solidFill>
                  <a:schemeClr val="bg1"/>
                </a:solidFill>
              </a:rPr>
              <a:t>＋</a:t>
            </a:r>
            <a:r>
              <a:rPr lang="en-US" altLang="ja-JP" sz="5400" dirty="0" smtClean="0">
                <a:solidFill>
                  <a:schemeClr val="bg1"/>
                </a:solidFill>
              </a:rPr>
              <a:t>α</a:t>
            </a:r>
            <a:r>
              <a:rPr lang="ja-JP" altLang="en-US" sz="3600" dirty="0" smtClean="0">
                <a:solidFill>
                  <a:schemeClr val="bg1"/>
                </a:solidFill>
              </a:rPr>
              <a:t>＜解答例＞</a:t>
            </a:r>
            <a:endParaRPr lang="en-US" altLang="ja-JP" sz="3600" dirty="0" smtClean="0">
              <a:solidFill>
                <a:schemeClr val="bg1"/>
              </a:solidFill>
            </a:endParaRPr>
          </a:p>
          <a:p>
            <a:pPr marL="0" indent="0">
              <a:buFont typeface="Arial" panose="020B0604020202020204" pitchFamily="34" charset="0"/>
              <a:buNone/>
            </a:pPr>
            <a:r>
              <a:rPr lang="ja-JP" altLang="en-US" dirty="0" smtClean="0"/>
              <a:t>　　　　　　　　　　　　</a:t>
            </a:r>
            <a:endParaRPr lang="ja-JP" altLang="en-US" dirty="0"/>
          </a:p>
        </p:txBody>
      </p:sp>
      <p:sp>
        <p:nvSpPr>
          <p:cNvPr id="12" name="角丸四角形 11"/>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6901229" y="453901"/>
            <a:ext cx="1991251" cy="400110"/>
          </a:xfrm>
          <a:prstGeom prst="rect">
            <a:avLst/>
          </a:prstGeom>
          <a:noFill/>
        </p:spPr>
        <p:txBody>
          <a:bodyPr wrap="none" rtlCol="0">
            <a:spAutoFit/>
          </a:bodyPr>
          <a:lstStyle/>
          <a:p>
            <a:r>
              <a:rPr lang="ja-JP" altLang="en-US" sz="2000" b="1" dirty="0" smtClean="0">
                <a:solidFill>
                  <a:schemeClr val="accent1">
                    <a:lumMod val="75000"/>
                  </a:schemeClr>
                </a:solidFill>
              </a:rPr>
              <a:t>賛否／二者択一</a:t>
            </a:r>
            <a:endParaRPr kumimoji="1" lang="ja-JP" altLang="en-US" sz="2000" b="1" dirty="0">
              <a:solidFill>
                <a:schemeClr val="accent1">
                  <a:lumMod val="75000"/>
                </a:schemeClr>
              </a:solidFill>
            </a:endParaRPr>
          </a:p>
        </p:txBody>
      </p:sp>
    </p:spTree>
    <p:extLst>
      <p:ext uri="{BB962C8B-B14F-4D97-AF65-F5344CB8AC3E}">
        <p14:creationId xmlns:p14="http://schemas.microsoft.com/office/powerpoint/2010/main" val="19743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flipH="1">
            <a:off x="4788024" y="947137"/>
            <a:ext cx="131465" cy="29084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691683" y="195486"/>
            <a:ext cx="7056781" cy="77637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dirty="0" smtClean="0"/>
              <a:t>賛否</a:t>
            </a:r>
            <a:r>
              <a:rPr kumimoji="1" lang="ja-JP" altLang="en-US" sz="3600" dirty="0" smtClean="0"/>
              <a:t>／二者択一</a:t>
            </a:r>
            <a:endParaRPr kumimoji="1" lang="ja-JP" altLang="en-US" sz="2000" dirty="0"/>
          </a:p>
        </p:txBody>
      </p:sp>
      <p:sp>
        <p:nvSpPr>
          <p:cNvPr id="5" name="正方形/長方形 4"/>
          <p:cNvSpPr/>
          <p:nvPr/>
        </p:nvSpPr>
        <p:spPr>
          <a:xfrm>
            <a:off x="1691680" y="1461651"/>
            <a:ext cx="7056783" cy="7200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　</a:t>
            </a:r>
            <a:r>
              <a:rPr lang="ja-JP" altLang="en-US" sz="2400" dirty="0" smtClean="0">
                <a:solidFill>
                  <a:schemeClr val="tx1"/>
                </a:solidFill>
              </a:rPr>
              <a:t>　　　　　  </a:t>
            </a:r>
            <a:r>
              <a:rPr kumimoji="1" lang="ja-JP" altLang="en-US" sz="2800" dirty="0" smtClean="0">
                <a:solidFill>
                  <a:schemeClr val="tx1"/>
                </a:solidFill>
              </a:rPr>
              <a:t>序論：　自分の意見</a:t>
            </a:r>
            <a:endParaRPr kumimoji="1" lang="ja-JP" altLang="en-US" sz="2400" dirty="0">
              <a:solidFill>
                <a:schemeClr val="tx1"/>
              </a:solidFill>
            </a:endParaRPr>
          </a:p>
        </p:txBody>
      </p:sp>
      <p:sp>
        <p:nvSpPr>
          <p:cNvPr id="6" name="正方形/長方形 5"/>
          <p:cNvSpPr/>
          <p:nvPr/>
        </p:nvSpPr>
        <p:spPr>
          <a:xfrm>
            <a:off x="1691680" y="2512110"/>
            <a:ext cx="7056783" cy="72008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　　　　　</a:t>
            </a:r>
            <a:r>
              <a:rPr kumimoji="1" lang="ja-JP" altLang="en-US" sz="2800" dirty="0" smtClean="0">
                <a:solidFill>
                  <a:schemeClr val="tx1"/>
                </a:solidFill>
              </a:rPr>
              <a:t>本論：　具体例</a:t>
            </a:r>
            <a:endParaRPr kumimoji="1" lang="ja-JP" altLang="en-US" sz="3200" dirty="0">
              <a:solidFill>
                <a:schemeClr val="tx1"/>
              </a:solidFill>
            </a:endParaRPr>
          </a:p>
        </p:txBody>
      </p:sp>
      <p:sp>
        <p:nvSpPr>
          <p:cNvPr id="7" name="正方形/長方形 6"/>
          <p:cNvSpPr/>
          <p:nvPr/>
        </p:nvSpPr>
        <p:spPr>
          <a:xfrm>
            <a:off x="1691681" y="3520224"/>
            <a:ext cx="7056783" cy="72007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　</a:t>
            </a:r>
            <a:r>
              <a:rPr kumimoji="1" lang="ja-JP" altLang="en-US" sz="2800" dirty="0" smtClean="0">
                <a:solidFill>
                  <a:schemeClr val="tx1"/>
                </a:solidFill>
              </a:rPr>
              <a:t>結論：　自分の意見の再提示</a:t>
            </a:r>
            <a:endParaRPr kumimoji="1" lang="en-US" altLang="ja-JP" sz="2800" dirty="0" smtClean="0">
              <a:solidFill>
                <a:schemeClr val="tx1"/>
              </a:solidFill>
            </a:endParaRPr>
          </a:p>
        </p:txBody>
      </p:sp>
      <p:sp>
        <p:nvSpPr>
          <p:cNvPr id="8" name="正方形/長方形 7"/>
          <p:cNvSpPr/>
          <p:nvPr/>
        </p:nvSpPr>
        <p:spPr>
          <a:xfrm>
            <a:off x="1043608" y="1439457"/>
            <a:ext cx="432048" cy="352092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文章の展開</a:t>
            </a:r>
            <a:endParaRPr kumimoji="1" lang="ja-JP" altLang="en-US" dirty="0">
              <a:solidFill>
                <a:schemeClr val="tx1"/>
              </a:solidFill>
            </a:endParaRPr>
          </a:p>
        </p:txBody>
      </p:sp>
      <p:sp>
        <p:nvSpPr>
          <p:cNvPr id="9" name="正方形/長方形 8"/>
          <p:cNvSpPr/>
          <p:nvPr/>
        </p:nvSpPr>
        <p:spPr>
          <a:xfrm>
            <a:off x="1691680" y="4240303"/>
            <a:ext cx="7056784" cy="720079"/>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    </a:t>
            </a:r>
            <a:r>
              <a:rPr lang="ja-JP" altLang="en-US" sz="2800" dirty="0"/>
              <a:t> </a:t>
            </a:r>
            <a:r>
              <a:rPr lang="en-US" altLang="ja-JP" sz="4000" dirty="0" smtClean="0"/>
              <a:t>+α</a:t>
            </a:r>
            <a:r>
              <a:rPr lang="ja-JP" altLang="en-US" sz="2800" dirty="0" smtClean="0"/>
              <a:t>：　今後どうしたらよいか</a:t>
            </a:r>
            <a:endParaRPr lang="ja-JP" altLang="en-US" sz="2800" dirty="0"/>
          </a:p>
        </p:txBody>
      </p:sp>
      <p:sp>
        <p:nvSpPr>
          <p:cNvPr id="10" name="正方形/長方形 9"/>
          <p:cNvSpPr/>
          <p:nvPr/>
        </p:nvSpPr>
        <p:spPr>
          <a:xfrm>
            <a:off x="1043608" y="220211"/>
            <a:ext cx="432048" cy="72692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設問</a:t>
            </a:r>
            <a:endParaRPr kumimoji="1" lang="ja-JP" altLang="en-US" sz="1600" dirty="0">
              <a:solidFill>
                <a:schemeClr val="tx1"/>
              </a:solidFill>
            </a:endParaRPr>
          </a:p>
        </p:txBody>
      </p:sp>
      <p:sp>
        <p:nvSpPr>
          <p:cNvPr id="15" name="正方形/長方形 14"/>
          <p:cNvSpPr/>
          <p:nvPr/>
        </p:nvSpPr>
        <p:spPr>
          <a:xfrm>
            <a:off x="0" y="0"/>
            <a:ext cx="683568"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007" y="2012622"/>
            <a:ext cx="615553" cy="1100622"/>
          </a:xfrm>
          <a:prstGeom prst="rect">
            <a:avLst/>
          </a:prstGeom>
          <a:noFill/>
        </p:spPr>
        <p:txBody>
          <a:bodyPr vert="eaVert" wrap="none" rtlCol="0">
            <a:spAutoFit/>
          </a:bodyPr>
          <a:lstStyle/>
          <a:p>
            <a:r>
              <a:rPr kumimoji="1" lang="ja-JP" altLang="en-US" sz="2800" b="1" dirty="0" smtClean="0">
                <a:solidFill>
                  <a:schemeClr val="bg1"/>
                </a:solidFill>
              </a:rPr>
              <a:t>まとめ</a:t>
            </a:r>
            <a:endParaRPr kumimoji="1" lang="ja-JP" altLang="en-US" sz="2800" b="1" dirty="0">
              <a:solidFill>
                <a:schemeClr val="bg1"/>
              </a:solidFill>
            </a:endParaRPr>
          </a:p>
        </p:txBody>
      </p:sp>
    </p:spTree>
    <p:extLst>
      <p:ext uri="{BB962C8B-B14F-4D97-AF65-F5344CB8AC3E}">
        <p14:creationId xmlns:p14="http://schemas.microsoft.com/office/powerpoint/2010/main" val="9042307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41731" y="735546"/>
            <a:ext cx="5292586" cy="91145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ja-JP" altLang="en-US" dirty="0">
                <a:solidFill>
                  <a:prstClr val="white"/>
                </a:solidFill>
                <a:latin typeface="Calibri"/>
                <a:ea typeface="ＭＳ Ｐゴシック" panose="020B0600070205080204" pitchFamily="50" charset="-128"/>
              </a:rPr>
              <a:t>小学生が携帯電話を持つことについて、あなたは賛成ですか、反対ですか。</a:t>
            </a:r>
          </a:p>
        </p:txBody>
      </p:sp>
      <p:sp>
        <p:nvSpPr>
          <p:cNvPr id="7" name="正方形/長方形 6"/>
          <p:cNvSpPr/>
          <p:nvPr/>
        </p:nvSpPr>
        <p:spPr>
          <a:xfrm>
            <a:off x="2139144" y="1815666"/>
            <a:ext cx="5292587" cy="540060"/>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序論：　自分の意見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1F497D"/>
                </a:solidFill>
                <a:latin typeface="Calibri"/>
                <a:ea typeface="ＭＳ Ｐゴシック" panose="020B0600070205080204" pitchFamily="50" charset="-128"/>
              </a:rPr>
              <a:t>小学生が携帯電話を持つことに賛成である。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10" name="正方形/長方形 9"/>
          <p:cNvSpPr/>
          <p:nvPr/>
        </p:nvSpPr>
        <p:spPr>
          <a:xfrm>
            <a:off x="2139143" y="2463738"/>
            <a:ext cx="5292587" cy="918102"/>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本論：　具体例</a:t>
            </a:r>
            <a:endParaRPr lang="en-US" altLang="ja-JP" sz="1200" dirty="0">
              <a:solidFill>
                <a:prstClr val="black"/>
              </a:solidFill>
              <a:latin typeface="Calibri"/>
              <a:ea typeface="ＭＳ Ｐゴシック" panose="020B0600070205080204" pitchFamily="50" charset="-128"/>
            </a:endParaRPr>
          </a:p>
          <a:p>
            <a:pPr defTabSz="685800"/>
            <a:r>
              <a:rPr lang="en-US" altLang="ja-JP" sz="1200" b="1" dirty="0">
                <a:solidFill>
                  <a:srgbClr val="1F497D"/>
                </a:solidFill>
                <a:latin typeface="Calibri"/>
                <a:ea typeface="ＭＳ Ｐゴシック" panose="020B0600070205080204" pitchFamily="50" charset="-128"/>
              </a:rPr>
              <a:t>GPS</a:t>
            </a:r>
            <a:r>
              <a:rPr lang="ja-JP" altLang="en-US" sz="1200" b="1" dirty="0">
                <a:solidFill>
                  <a:srgbClr val="1F497D"/>
                </a:solidFill>
                <a:latin typeface="Calibri"/>
                <a:ea typeface="ＭＳ Ｐゴシック" panose="020B0600070205080204" pitchFamily="50" charset="-128"/>
              </a:rPr>
              <a:t>や防犯ブザーなどの機能がついているので、非常時に子供の安全を守ることができるから。</a:t>
            </a:r>
          </a:p>
          <a:p>
            <a:pPr defTabSz="685800"/>
            <a:endParaRPr lang="ja-JP" altLang="en-US" sz="1200" dirty="0">
              <a:solidFill>
                <a:prstClr val="black"/>
              </a:solidFill>
              <a:latin typeface="Calibri"/>
              <a:ea typeface="ＭＳ Ｐゴシック" panose="020B0600070205080204" pitchFamily="50" charset="-128"/>
            </a:endParaRPr>
          </a:p>
        </p:txBody>
      </p:sp>
      <p:sp>
        <p:nvSpPr>
          <p:cNvPr id="11" name="正方形/長方形 10"/>
          <p:cNvSpPr/>
          <p:nvPr/>
        </p:nvSpPr>
        <p:spPr>
          <a:xfrm>
            <a:off x="2141731" y="3489853"/>
            <a:ext cx="5292587" cy="540059"/>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結論：　自分の意見の再提示</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1F497D"/>
                </a:solidFill>
                <a:latin typeface="Calibri"/>
                <a:ea typeface="ＭＳ Ｐゴシック" panose="020B0600070205080204" pitchFamily="50" charset="-128"/>
              </a:rPr>
              <a:t>だから、小学生が携帯電話を持つことに賛成である。</a:t>
            </a:r>
          </a:p>
          <a:p>
            <a:pPr defTabSz="685800"/>
            <a:endParaRPr lang="en-US" altLang="ja-JP" sz="1200" dirty="0">
              <a:solidFill>
                <a:prstClr val="black"/>
              </a:solidFill>
              <a:latin typeface="Calibri"/>
              <a:ea typeface="ＭＳ Ｐゴシック" panose="020B0600070205080204" pitchFamily="50" charset="-128"/>
            </a:endParaRPr>
          </a:p>
        </p:txBody>
      </p:sp>
      <p:sp>
        <p:nvSpPr>
          <p:cNvPr id="18" name="正方形/長方形 17"/>
          <p:cNvSpPr/>
          <p:nvPr/>
        </p:nvSpPr>
        <p:spPr>
          <a:xfrm>
            <a:off x="1655676" y="1815666"/>
            <a:ext cx="324036" cy="3024337"/>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350" dirty="0">
                <a:solidFill>
                  <a:prstClr val="black"/>
                </a:solidFill>
                <a:latin typeface="Calibri"/>
                <a:ea typeface="ＭＳ Ｐゴシック" panose="020B0600070205080204" pitchFamily="50" charset="-128"/>
              </a:rPr>
              <a:t>文章の展開</a:t>
            </a:r>
          </a:p>
        </p:txBody>
      </p:sp>
      <p:sp>
        <p:nvSpPr>
          <p:cNvPr id="22" name="正方形/長方形 21"/>
          <p:cNvSpPr/>
          <p:nvPr/>
        </p:nvSpPr>
        <p:spPr>
          <a:xfrm>
            <a:off x="2141730" y="4066385"/>
            <a:ext cx="5292588" cy="77361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 結論</a:t>
            </a:r>
            <a:r>
              <a:rPr lang="en-US" altLang="ja-JP" sz="1200" dirty="0">
                <a:solidFill>
                  <a:prstClr val="black"/>
                </a:solidFill>
                <a:latin typeface="Calibri"/>
                <a:ea typeface="ＭＳ Ｐゴシック" panose="020B0600070205080204" pitchFamily="50" charset="-128"/>
              </a:rPr>
              <a:t>+α</a:t>
            </a:r>
            <a:r>
              <a:rPr lang="ja-JP" altLang="en-US" sz="1200" dirty="0">
                <a:solidFill>
                  <a:prstClr val="black"/>
                </a:solidFill>
                <a:latin typeface="Calibri"/>
                <a:ea typeface="ＭＳ Ｐゴシック" panose="020B0600070205080204" pitchFamily="50" charset="-128"/>
              </a:rPr>
              <a:t>：　今後どうしたらよいか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1F497D"/>
                </a:solidFill>
                <a:latin typeface="Calibri"/>
                <a:ea typeface="ＭＳ Ｐゴシック" panose="020B0600070205080204" pitchFamily="50" charset="-128"/>
              </a:rPr>
              <a:t>子供の使い方について不安を持つ人もいるが、親がしっかり管理すれば、携帯電話は子供の安全を守る道具になる。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24" name="正方形/長方形 23"/>
          <p:cNvSpPr/>
          <p:nvPr/>
        </p:nvSpPr>
        <p:spPr>
          <a:xfrm>
            <a:off x="1655676" y="735546"/>
            <a:ext cx="324036" cy="911453"/>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200" dirty="0">
                <a:solidFill>
                  <a:prstClr val="black"/>
                </a:solidFill>
                <a:latin typeface="Calibri"/>
                <a:ea typeface="ＭＳ Ｐゴシック" panose="020B0600070205080204" pitchFamily="50" charset="-128"/>
              </a:rPr>
              <a:t>設問</a:t>
            </a:r>
          </a:p>
        </p:txBody>
      </p:sp>
      <p:sp>
        <p:nvSpPr>
          <p:cNvPr id="25" name="正方形/長方形 24"/>
          <p:cNvSpPr/>
          <p:nvPr/>
        </p:nvSpPr>
        <p:spPr>
          <a:xfrm flipH="1">
            <a:off x="4527408" y="2355726"/>
            <a:ext cx="98599" cy="1194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26" name="正方形/長方形 25"/>
          <p:cNvSpPr/>
          <p:nvPr/>
        </p:nvSpPr>
        <p:spPr>
          <a:xfrm flipH="1">
            <a:off x="4527406" y="3381840"/>
            <a:ext cx="98599" cy="12380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0" name="正方形/長方形 29"/>
          <p:cNvSpPr/>
          <p:nvPr/>
        </p:nvSpPr>
        <p:spPr>
          <a:xfrm flipH="1">
            <a:off x="4517994" y="1653648"/>
            <a:ext cx="98599" cy="1498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1" name="タイトル 1"/>
          <p:cNvSpPr>
            <a:spLocks noGrp="1"/>
          </p:cNvSpPr>
          <p:nvPr>
            <p:ph type="title"/>
          </p:nvPr>
        </p:nvSpPr>
        <p:spPr>
          <a:xfrm>
            <a:off x="0" y="-20538"/>
            <a:ext cx="9144000" cy="432048"/>
          </a:xfrm>
          <a:solidFill>
            <a:schemeClr val="bg1">
              <a:lumMod val="65000"/>
            </a:schemeClr>
          </a:solidFill>
        </p:spPr>
        <p:txBody>
          <a:bodyPr>
            <a:normAutofit fontScale="90000"/>
          </a:bodyPr>
          <a:lstStyle/>
          <a:p>
            <a:r>
              <a:rPr lang="ja-JP" altLang="en-US" sz="2700" dirty="0">
                <a:solidFill>
                  <a:schemeClr val="bg1"/>
                </a:solidFill>
              </a:rPr>
              <a:t>まとめ（賛否／二者択一）</a:t>
            </a:r>
          </a:p>
        </p:txBody>
      </p:sp>
    </p:spTree>
    <p:extLst>
      <p:ext uri="{BB962C8B-B14F-4D97-AF65-F5344CB8AC3E}">
        <p14:creationId xmlns:p14="http://schemas.microsoft.com/office/powerpoint/2010/main" val="750140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例題（賛否</a:t>
            </a:r>
            <a:r>
              <a:rPr kumimoji="1" lang="en-US" altLang="ja-JP" dirty="0" smtClean="0"/>
              <a:t>/</a:t>
            </a:r>
            <a:r>
              <a:rPr kumimoji="1" lang="ja-JP" altLang="en-US" dirty="0" smtClean="0"/>
              <a:t>二者択一）</a:t>
            </a:r>
            <a:endParaRPr kumimoji="1" lang="ja-JP" altLang="en-US" dirty="0"/>
          </a:p>
        </p:txBody>
      </p:sp>
      <p:sp>
        <p:nvSpPr>
          <p:cNvPr id="3" name="コンテンツ プレースホルダー 2"/>
          <p:cNvSpPr>
            <a:spLocks noGrp="1"/>
          </p:cNvSpPr>
          <p:nvPr>
            <p:ph idx="1"/>
          </p:nvPr>
        </p:nvSpPr>
        <p:spPr>
          <a:xfrm>
            <a:off x="1485900" y="1723927"/>
            <a:ext cx="6172200" cy="3394472"/>
          </a:xfrm>
        </p:spPr>
        <p:txBody>
          <a:bodyPr>
            <a:normAutofit/>
          </a:bodyPr>
          <a:lstStyle/>
          <a:p>
            <a:pPr marL="0" indent="0">
              <a:buNone/>
            </a:pPr>
            <a:r>
              <a:rPr lang="ja-JP" altLang="ja-JP" sz="3600" dirty="0"/>
              <a:t>成人年齢を現在の「</a:t>
            </a:r>
            <a:r>
              <a:rPr lang="en-US" altLang="ja-JP" sz="3600" dirty="0"/>
              <a:t>20</a:t>
            </a:r>
            <a:r>
              <a:rPr lang="ja-JP" altLang="ja-JP" sz="3600" dirty="0"/>
              <a:t>歳」から「</a:t>
            </a:r>
            <a:r>
              <a:rPr lang="en-US" altLang="ja-JP" sz="3600" dirty="0"/>
              <a:t>18</a:t>
            </a:r>
            <a:r>
              <a:rPr lang="ja-JP" altLang="ja-JP" sz="3600" dirty="0"/>
              <a:t>歳」に引き下げることについて、あなたは賛成ですか、反対ですか？</a:t>
            </a:r>
            <a:endParaRPr lang="ja-JP" altLang="en-US" sz="3600" dirty="0"/>
          </a:p>
        </p:txBody>
      </p:sp>
      <p:cxnSp>
        <p:nvCxnSpPr>
          <p:cNvPr id="5" name="直線コネクタ 4"/>
          <p:cNvCxnSpPr/>
          <p:nvPr/>
        </p:nvCxnSpPr>
        <p:spPr>
          <a:xfrm>
            <a:off x="1143000" y="1329612"/>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6300192" y="951570"/>
            <a:ext cx="1620180" cy="300082"/>
          </a:xfrm>
          <a:prstGeom prst="rect">
            <a:avLst/>
          </a:prstGeom>
          <a:noFill/>
        </p:spPr>
        <p:txBody>
          <a:bodyPr wrap="square" rtlCol="0">
            <a:spAutoFit/>
          </a:bodyPr>
          <a:lstStyle/>
          <a:p>
            <a:pPr defTabSz="685800"/>
            <a:r>
              <a:rPr lang="ja-JP" altLang="en-US" sz="1350" dirty="0">
                <a:solidFill>
                  <a:prstClr val="black"/>
                </a:solidFill>
                <a:latin typeface="Calibri"/>
                <a:ea typeface="ＭＳ Ｐゴシック" panose="020B0600070205080204" pitchFamily="50" charset="-128"/>
              </a:rPr>
              <a:t>➠ワークシート①</a:t>
            </a:r>
          </a:p>
        </p:txBody>
      </p:sp>
    </p:spTree>
    <p:extLst>
      <p:ext uri="{BB962C8B-B14F-4D97-AF65-F5344CB8AC3E}">
        <p14:creationId xmlns:p14="http://schemas.microsoft.com/office/powerpoint/2010/main" val="4200422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33468"/>
            <a:ext cx="6172200" cy="857250"/>
          </a:xfrm>
        </p:spPr>
        <p:txBody>
          <a:bodyPr/>
          <a:lstStyle/>
          <a:p>
            <a:r>
              <a:rPr kumimoji="1" lang="ja-JP" altLang="en-US" dirty="0" smtClean="0"/>
              <a:t>解答例</a:t>
            </a:r>
            <a:r>
              <a:rPr kumimoji="1" lang="en-US" altLang="ja-JP" dirty="0" smtClean="0"/>
              <a:t>(1)</a:t>
            </a:r>
            <a:endParaRPr kumimoji="1" lang="ja-JP" altLang="en-US" dirty="0"/>
          </a:p>
        </p:txBody>
      </p:sp>
      <p:sp>
        <p:nvSpPr>
          <p:cNvPr id="3" name="コンテンツ プレースホルダー 2"/>
          <p:cNvSpPr>
            <a:spLocks noGrp="1"/>
          </p:cNvSpPr>
          <p:nvPr>
            <p:ph idx="1"/>
          </p:nvPr>
        </p:nvSpPr>
        <p:spPr>
          <a:xfrm>
            <a:off x="1251012" y="1167594"/>
            <a:ext cx="6615354" cy="3942438"/>
          </a:xfrm>
        </p:spPr>
        <p:txBody>
          <a:bodyPr>
            <a:normAutofit/>
          </a:bodyPr>
          <a:lstStyle/>
          <a:p>
            <a:pPr marL="0" indent="0">
              <a:buNone/>
            </a:pPr>
            <a:r>
              <a:rPr lang="ja-JP" altLang="en-US" sz="2850" b="1" dirty="0"/>
              <a:t>序論：</a:t>
            </a:r>
            <a:r>
              <a:rPr lang="ja-JP" altLang="en-US" sz="2850" dirty="0"/>
              <a:t>賛成である。</a:t>
            </a:r>
            <a:endParaRPr lang="en-US" altLang="ja-JP" sz="2850" dirty="0"/>
          </a:p>
          <a:p>
            <a:pPr marL="0" indent="0">
              <a:buNone/>
            </a:pPr>
            <a:r>
              <a:rPr lang="ja-JP" altLang="en-US" sz="2850" b="1" dirty="0"/>
              <a:t>本論：</a:t>
            </a:r>
            <a:r>
              <a:rPr lang="ja-JP" altLang="ja-JP" sz="3000" dirty="0"/>
              <a:t>選挙権年齢に合わせて成人年齢</a:t>
            </a:r>
            <a:r>
              <a:rPr lang="ja-JP" altLang="en-US" sz="3000" dirty="0"/>
              <a:t>　</a:t>
            </a:r>
            <a:endParaRPr lang="en-US" altLang="ja-JP" sz="3000" dirty="0"/>
          </a:p>
          <a:p>
            <a:pPr marL="0" indent="0">
              <a:buNone/>
            </a:pPr>
            <a:r>
              <a:rPr lang="ja-JP" altLang="en-US" sz="3000" dirty="0"/>
              <a:t>　　　　</a:t>
            </a:r>
            <a:r>
              <a:rPr lang="ja-JP" altLang="ja-JP" sz="3000" dirty="0"/>
              <a:t>も引き下げた方が、有権者として</a:t>
            </a:r>
            <a:endParaRPr lang="en-US" altLang="ja-JP" sz="3000" dirty="0"/>
          </a:p>
          <a:p>
            <a:pPr marL="0" indent="0">
              <a:buNone/>
            </a:pPr>
            <a:r>
              <a:rPr lang="ja-JP" altLang="en-US" sz="3000" dirty="0"/>
              <a:t>　　　　</a:t>
            </a:r>
            <a:r>
              <a:rPr lang="ja-JP" altLang="ja-JP" sz="3000" dirty="0"/>
              <a:t>の責任を自覚できるから。</a:t>
            </a:r>
            <a:endParaRPr lang="en-US" altLang="ja-JP" sz="3000" dirty="0"/>
          </a:p>
          <a:p>
            <a:pPr marL="0" indent="0">
              <a:buNone/>
            </a:pPr>
            <a:r>
              <a:rPr lang="ja-JP" altLang="en-US" sz="2850" b="1" dirty="0"/>
              <a:t>結論：</a:t>
            </a:r>
            <a:r>
              <a:rPr lang="ja-JP" altLang="en-US" sz="2850" dirty="0"/>
              <a:t>だから、引き下げに賛成である。</a:t>
            </a:r>
            <a:endParaRPr lang="en-US" altLang="ja-JP" sz="2850" dirty="0"/>
          </a:p>
          <a:p>
            <a:pPr marL="0" indent="0">
              <a:buNone/>
            </a:pPr>
            <a:r>
              <a:rPr lang="ja-JP" altLang="en-US" sz="2850" b="1" dirty="0"/>
              <a:t>結論＋</a:t>
            </a:r>
            <a:r>
              <a:rPr lang="en-US" altLang="ja-JP" sz="3525" b="1" dirty="0"/>
              <a:t>α</a:t>
            </a:r>
            <a:r>
              <a:rPr lang="ja-JP" altLang="en-US" sz="3525" b="1" dirty="0"/>
              <a:t>：</a:t>
            </a:r>
            <a:r>
              <a:rPr lang="ja-JP" altLang="ja-JP" sz="3000" dirty="0"/>
              <a:t>「成人」としての自覚や責任を</a:t>
            </a:r>
            <a:endParaRPr lang="en-US" altLang="ja-JP" sz="3000" dirty="0"/>
          </a:p>
          <a:p>
            <a:pPr marL="0" indent="0">
              <a:buNone/>
            </a:pPr>
            <a:r>
              <a:rPr lang="ja-JP" altLang="en-US" sz="3000" dirty="0"/>
              <a:t>　　　　</a:t>
            </a:r>
            <a:r>
              <a:rPr lang="ja-JP" altLang="ja-JP" sz="3000" dirty="0"/>
              <a:t>促すような教育も行う必要がある。</a:t>
            </a:r>
            <a:endParaRPr kumimoji="1" lang="ja-JP" altLang="en-US" dirty="0"/>
          </a:p>
        </p:txBody>
      </p:sp>
      <p:cxnSp>
        <p:nvCxnSpPr>
          <p:cNvPr id="5" name="直線コネクタ 4"/>
          <p:cNvCxnSpPr/>
          <p:nvPr/>
        </p:nvCxnSpPr>
        <p:spPr>
          <a:xfrm>
            <a:off x="1143000" y="897564"/>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5043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33468"/>
            <a:ext cx="6172200" cy="857250"/>
          </a:xfrm>
        </p:spPr>
        <p:txBody>
          <a:bodyPr/>
          <a:lstStyle/>
          <a:p>
            <a:r>
              <a:rPr kumimoji="1" lang="ja-JP" altLang="en-US" dirty="0" smtClean="0"/>
              <a:t>解答例</a:t>
            </a:r>
            <a:r>
              <a:rPr lang="en-US" altLang="ja-JP" dirty="0" smtClean="0"/>
              <a:t>(2)</a:t>
            </a:r>
            <a:endParaRPr kumimoji="1" lang="ja-JP" altLang="en-US" dirty="0"/>
          </a:p>
        </p:txBody>
      </p:sp>
      <p:sp>
        <p:nvSpPr>
          <p:cNvPr id="3" name="コンテンツ プレースホルダー 2"/>
          <p:cNvSpPr>
            <a:spLocks noGrp="1"/>
          </p:cNvSpPr>
          <p:nvPr>
            <p:ph idx="1"/>
          </p:nvPr>
        </p:nvSpPr>
        <p:spPr>
          <a:xfrm>
            <a:off x="1169622" y="1167594"/>
            <a:ext cx="6831378" cy="3942438"/>
          </a:xfrm>
        </p:spPr>
        <p:txBody>
          <a:bodyPr>
            <a:normAutofit fontScale="92500"/>
          </a:bodyPr>
          <a:lstStyle/>
          <a:p>
            <a:pPr marL="0" indent="0">
              <a:buNone/>
            </a:pPr>
            <a:r>
              <a:rPr lang="ja-JP" altLang="en-US" sz="3075" b="1" dirty="0"/>
              <a:t>序論</a:t>
            </a:r>
            <a:r>
              <a:rPr lang="ja-JP" altLang="en-US" sz="3075" dirty="0"/>
              <a:t>：反対である。</a:t>
            </a:r>
            <a:endParaRPr lang="en-US" altLang="ja-JP" sz="3075" dirty="0"/>
          </a:p>
          <a:p>
            <a:pPr marL="0" indent="0">
              <a:buNone/>
            </a:pPr>
            <a:r>
              <a:rPr lang="ja-JP" altLang="en-US" sz="3075" b="1" dirty="0"/>
              <a:t>本論</a:t>
            </a:r>
            <a:r>
              <a:rPr lang="ja-JP" altLang="en-US" sz="3075" dirty="0"/>
              <a:t>：</a:t>
            </a:r>
            <a:r>
              <a:rPr lang="en-US" altLang="ja-JP" sz="3300" dirty="0"/>
              <a:t>18</a:t>
            </a:r>
            <a:r>
              <a:rPr lang="ja-JP" altLang="ja-JP" sz="3300" dirty="0"/>
              <a:t>歳は経済的、精神的に自立で</a:t>
            </a:r>
            <a:endParaRPr lang="en-US" altLang="ja-JP" sz="3300" dirty="0"/>
          </a:p>
          <a:p>
            <a:pPr marL="0" indent="0">
              <a:buNone/>
            </a:pPr>
            <a:r>
              <a:rPr lang="ja-JP" altLang="en-US" sz="3300" dirty="0"/>
              <a:t>　　　</a:t>
            </a:r>
            <a:r>
              <a:rPr lang="ja-JP" altLang="ja-JP" sz="3300" dirty="0"/>
              <a:t>きているとはいえず、社会的な責任</a:t>
            </a:r>
            <a:endParaRPr lang="en-US" altLang="ja-JP" sz="3300" dirty="0"/>
          </a:p>
          <a:p>
            <a:pPr marL="0" indent="0">
              <a:buNone/>
            </a:pPr>
            <a:r>
              <a:rPr lang="ja-JP" altLang="en-US" sz="3300" dirty="0"/>
              <a:t>　　　</a:t>
            </a:r>
            <a:r>
              <a:rPr lang="ja-JP" altLang="ja-JP" sz="3300" dirty="0"/>
              <a:t>を持つことは難しいから。</a:t>
            </a:r>
            <a:endParaRPr lang="en-US" altLang="ja-JP" sz="3300" dirty="0"/>
          </a:p>
          <a:p>
            <a:pPr marL="0" indent="0">
              <a:buNone/>
            </a:pPr>
            <a:r>
              <a:rPr lang="ja-JP" altLang="en-US" sz="3075" b="1" dirty="0"/>
              <a:t>結論</a:t>
            </a:r>
            <a:r>
              <a:rPr lang="ja-JP" altLang="en-US" sz="3075" dirty="0"/>
              <a:t>：だから、引き下げに反対である。</a:t>
            </a:r>
            <a:endParaRPr lang="en-US" altLang="ja-JP" sz="3075" dirty="0"/>
          </a:p>
          <a:p>
            <a:pPr marL="0" indent="0">
              <a:buNone/>
            </a:pPr>
            <a:r>
              <a:rPr lang="ja-JP" altLang="en-US" sz="3075" b="1" dirty="0"/>
              <a:t>結論＋</a:t>
            </a:r>
            <a:r>
              <a:rPr lang="en-US" altLang="ja-JP" sz="3075" b="1" dirty="0"/>
              <a:t>α</a:t>
            </a:r>
            <a:r>
              <a:rPr lang="ja-JP" altLang="en-US" sz="3075" dirty="0"/>
              <a:t>：</a:t>
            </a:r>
            <a:r>
              <a:rPr lang="ja-JP" altLang="ja-JP" sz="3300" dirty="0"/>
              <a:t>社会の現状に合わせて、成人</a:t>
            </a:r>
            <a:endParaRPr lang="en-US" altLang="ja-JP" sz="3300" dirty="0"/>
          </a:p>
          <a:p>
            <a:pPr marL="0" indent="0">
              <a:buNone/>
            </a:pPr>
            <a:r>
              <a:rPr lang="ja-JP" altLang="en-US" sz="3300" dirty="0"/>
              <a:t>　　　　</a:t>
            </a:r>
            <a:r>
              <a:rPr lang="ja-JP" altLang="ja-JP" sz="3300" dirty="0"/>
              <a:t>年齢を決める必要がある。</a:t>
            </a:r>
            <a:endParaRPr kumimoji="1" lang="ja-JP" altLang="en-US" dirty="0"/>
          </a:p>
        </p:txBody>
      </p:sp>
      <p:cxnSp>
        <p:nvCxnSpPr>
          <p:cNvPr id="5" name="直線コネクタ 4"/>
          <p:cNvCxnSpPr/>
          <p:nvPr/>
        </p:nvCxnSpPr>
        <p:spPr>
          <a:xfrm>
            <a:off x="1143000" y="897564"/>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286764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982" y="2014410"/>
            <a:ext cx="9136393" cy="1098844"/>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606" y="843558"/>
            <a:ext cx="9136393" cy="10988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982" y="3185262"/>
            <a:ext cx="9136393" cy="1098844"/>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107098" y="3335008"/>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「テーマの問題点／原因／解決策」</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8" name="コンテンツ プレースホルダー 2"/>
          <p:cNvSpPr txBox="1">
            <a:spLocks/>
          </p:cNvSpPr>
          <p:nvPr/>
        </p:nvSpPr>
        <p:spPr>
          <a:xfrm>
            <a:off x="107504" y="934290"/>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「賛否／二者択一」</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9" name="コンテンツ プレースホルダー 2"/>
          <p:cNvSpPr txBox="1">
            <a:spLocks/>
          </p:cNvSpPr>
          <p:nvPr/>
        </p:nvSpPr>
        <p:spPr>
          <a:xfrm>
            <a:off x="63386" y="2164156"/>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「テーマの利点」</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3902746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8"/>
                                        </p:tgtEl>
                                        <p:attrNameLst>
                                          <p:attrName>ppt_x</p:attrName>
                                        </p:attrNameLst>
                                      </p:cBhvr>
                                      <p:tavLst>
                                        <p:tav tm="0">
                                          <p:val>
                                            <p:strVal val="ppt_x"/>
                                          </p:val>
                                        </p:tav>
                                        <p:tav tm="100000">
                                          <p:val>
                                            <p:strVal val="ppt_x"/>
                                          </p:val>
                                        </p:tav>
                                      </p:tavLst>
                                    </p:anim>
                                    <p:anim calcmode="lin" valueType="num">
                                      <p:cBhvr additive="base">
                                        <p:cTn id="11" dur="500"/>
                                        <p:tgtEl>
                                          <p:spTgt spid="8"/>
                                        </p:tgtEl>
                                        <p:attrNameLst>
                                          <p:attrName>ppt_y</p:attrName>
                                        </p:attrNameLst>
                                      </p:cBhvr>
                                      <p:tavLst>
                                        <p:tav tm="0">
                                          <p:val>
                                            <p:strVal val="ppt_y"/>
                                          </p:val>
                                        </p:tav>
                                        <p:tav tm="100000">
                                          <p:val>
                                            <p:strVal val="1+ppt_h/2"/>
                                          </p:val>
                                        </p:tav>
                                      </p:tavLst>
                                    </p:anim>
                                    <p:set>
                                      <p:cBhvr>
                                        <p:cTn id="12" dur="1" fill="hold">
                                          <p:stCondLst>
                                            <p:cond delay="499"/>
                                          </p:stCondLst>
                                        </p:cTn>
                                        <p:tgtEl>
                                          <p:spTgt spid="8"/>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7"/>
                                        </p:tgtEl>
                                        <p:attrNameLst>
                                          <p:attrName>ppt_x</p:attrName>
                                        </p:attrNameLst>
                                      </p:cBhvr>
                                      <p:tavLst>
                                        <p:tav tm="0">
                                          <p:val>
                                            <p:strVal val="ppt_x"/>
                                          </p:val>
                                        </p:tav>
                                        <p:tav tm="100000">
                                          <p:val>
                                            <p:strVal val="ppt_x"/>
                                          </p:val>
                                        </p:tav>
                                      </p:tavLst>
                                    </p:anim>
                                    <p:anim calcmode="lin" valueType="num">
                                      <p:cBhvr additive="base">
                                        <p:cTn id="15" dur="500"/>
                                        <p:tgtEl>
                                          <p:spTgt spid="7"/>
                                        </p:tgtEl>
                                        <p:attrNameLst>
                                          <p:attrName>ppt_y</p:attrName>
                                        </p:attrNameLst>
                                      </p:cBhvr>
                                      <p:tavLst>
                                        <p:tav tm="0">
                                          <p:val>
                                            <p:strVal val="ppt_y"/>
                                          </p:val>
                                        </p:tav>
                                        <p:tav tm="100000">
                                          <p:val>
                                            <p:strVal val="1+ppt_h/2"/>
                                          </p:val>
                                        </p:tav>
                                      </p:tavLst>
                                    </p:anim>
                                    <p:set>
                                      <p:cBhvr>
                                        <p:cTn id="16" dur="1" fill="hold">
                                          <p:stCondLst>
                                            <p:cond delay="499"/>
                                          </p:stCondLst>
                                        </p:cTn>
                                        <p:tgtEl>
                                          <p:spTgt spid="7"/>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467544" y="1999381"/>
            <a:ext cx="8229600" cy="2588593"/>
          </a:xfrm>
        </p:spPr>
        <p:txBody>
          <a:bodyPr>
            <a:normAutofit/>
          </a:bodyPr>
          <a:lstStyle/>
          <a:p>
            <a:pPr marL="0" indent="0">
              <a:buNone/>
            </a:pPr>
            <a:r>
              <a:rPr lang="ja-JP" altLang="en-US" sz="4000" dirty="0"/>
              <a:t>小論文は、</a:t>
            </a:r>
            <a:r>
              <a:rPr lang="ja-JP" altLang="en-US" sz="4000" b="1" dirty="0" smtClean="0">
                <a:solidFill>
                  <a:srgbClr val="FF0000"/>
                </a:solidFill>
              </a:rPr>
              <a:t>問われていること</a:t>
            </a:r>
            <a:r>
              <a:rPr lang="ja-JP" altLang="en-US" sz="4000" dirty="0"/>
              <a:t>に対して自分の意見を述べ、他の人が読んだときに確かにそうだなと納得できるように根拠や理由を示す文章</a:t>
            </a:r>
            <a:r>
              <a:rPr lang="ja-JP" altLang="en-US" sz="4000" dirty="0" smtClean="0"/>
              <a:t>です。</a:t>
            </a:r>
            <a:endParaRPr kumimoji="1" lang="en-US" altLang="ja-JP" sz="4000" dirty="0" smtClean="0"/>
          </a:p>
        </p:txBody>
      </p:sp>
      <p:sp>
        <p:nvSpPr>
          <p:cNvPr id="5" name="正方形/長方形 4"/>
          <p:cNvSpPr/>
          <p:nvPr/>
        </p:nvSpPr>
        <p:spPr>
          <a:xfrm>
            <a:off x="0" y="404664"/>
            <a:ext cx="7308304" cy="115212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392088" y="519063"/>
            <a:ext cx="7772400" cy="923330"/>
          </a:xfrm>
          <a:prstGeom prst="rect">
            <a:avLst/>
          </a:prstGeom>
        </p:spPr>
        <p:txBody>
          <a:bodyPr vert="horz"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400" dirty="0" smtClean="0">
                <a:solidFill>
                  <a:schemeClr val="bg1"/>
                </a:solidFill>
                <a:latin typeface="+mj-ea"/>
              </a:rPr>
              <a:t>小論文とは</a:t>
            </a:r>
            <a:endParaRPr lang="ja-JP" altLang="en-US" sz="5400" dirty="0">
              <a:solidFill>
                <a:schemeClr val="bg1"/>
              </a:solidFill>
              <a:latin typeface="+mj-ea"/>
            </a:endParaRPr>
          </a:p>
        </p:txBody>
      </p:sp>
    </p:spTree>
    <p:extLst>
      <p:ext uri="{BB962C8B-B14F-4D97-AF65-F5344CB8AC3E}">
        <p14:creationId xmlns:p14="http://schemas.microsoft.com/office/powerpoint/2010/main" val="28537649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en-US" altLang="ja-JP" sz="4800" dirty="0" smtClean="0">
                <a:solidFill>
                  <a:schemeClr val="bg1"/>
                </a:solidFill>
                <a:latin typeface="+mj-ea"/>
                <a:ea typeface="+mj-ea"/>
              </a:rPr>
              <a:t>Q</a:t>
            </a:r>
            <a:r>
              <a:rPr lang="en-US" altLang="ja-JP" sz="4800" dirty="0">
                <a:solidFill>
                  <a:schemeClr val="bg1"/>
                </a:solidFill>
                <a:latin typeface="+mj-ea"/>
                <a:ea typeface="+mj-ea"/>
              </a:rPr>
              <a:t>2</a:t>
            </a:r>
            <a:r>
              <a:rPr lang="ja-JP" altLang="en-US" sz="4800" dirty="0" smtClean="0">
                <a:solidFill>
                  <a:schemeClr val="bg1"/>
                </a:solidFill>
                <a:latin typeface="+mj-ea"/>
                <a:ea typeface="+mj-ea"/>
              </a:rPr>
              <a:t>）</a:t>
            </a:r>
            <a:endParaRPr lang="en-US" altLang="ja-JP" sz="3600" dirty="0">
              <a:solidFill>
                <a:schemeClr val="bg1"/>
              </a:solidFill>
              <a:latin typeface="+mj-ea"/>
              <a:ea typeface="+mj-ea"/>
            </a:endParaRPr>
          </a:p>
          <a:p>
            <a:pPr marL="0" indent="0">
              <a:buNone/>
            </a:pPr>
            <a:r>
              <a:rPr lang="ja-JP" altLang="en-US" dirty="0" smtClean="0"/>
              <a:t>　　　　　　　　　　　　</a:t>
            </a:r>
            <a:endParaRPr kumimoji="1" lang="ja-JP" altLang="en-US" dirty="0"/>
          </a:p>
        </p:txBody>
      </p:sp>
      <p:sp>
        <p:nvSpPr>
          <p:cNvPr id="9" name="角丸四角形 8"/>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901229" y="453901"/>
            <a:ext cx="1667444" cy="400110"/>
          </a:xfrm>
          <a:prstGeom prst="rect">
            <a:avLst/>
          </a:prstGeom>
          <a:noFill/>
        </p:spPr>
        <p:txBody>
          <a:bodyPr wrap="none" rtlCol="0">
            <a:spAutoFit/>
          </a:bodyPr>
          <a:lstStyle/>
          <a:p>
            <a:r>
              <a:rPr kumimoji="1" lang="ja-JP" altLang="en-US" sz="2000" b="1" dirty="0" smtClean="0">
                <a:solidFill>
                  <a:srgbClr val="009900"/>
                </a:solidFill>
              </a:rPr>
              <a:t>テーマの利点</a:t>
            </a:r>
            <a:endParaRPr kumimoji="1" lang="ja-JP" altLang="en-US" sz="2000" b="1" dirty="0">
              <a:solidFill>
                <a:srgbClr val="009900"/>
              </a:solidFill>
            </a:endParaRPr>
          </a:p>
        </p:txBody>
      </p:sp>
      <p:sp>
        <p:nvSpPr>
          <p:cNvPr id="11" name="コンテンツ プレースホルダー 2"/>
          <p:cNvSpPr txBox="1">
            <a:spLocks/>
          </p:cNvSpPr>
          <p:nvPr/>
        </p:nvSpPr>
        <p:spPr>
          <a:xfrm>
            <a:off x="446856" y="1988840"/>
            <a:ext cx="8229600" cy="238311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800" dirty="0" smtClean="0"/>
              <a:t>地域の人とのつながりを深めることの意義について、あなたの考えを述べなさい。</a:t>
            </a:r>
            <a:endParaRPr lang="en-US" altLang="ja-JP" sz="4800" dirty="0" smtClean="0"/>
          </a:p>
          <a:p>
            <a:pPr marL="0" indent="0">
              <a:buFont typeface="Arial" panose="020B0604020202020204" pitchFamily="34" charset="0"/>
              <a:buNone/>
            </a:pPr>
            <a:endParaRPr lang="en-US" altLang="ja-JP" dirty="0" smtClean="0"/>
          </a:p>
          <a:p>
            <a:pPr marL="0" indent="0">
              <a:buFont typeface="Arial" panose="020B0604020202020204" pitchFamily="34" charset="0"/>
              <a:buNone/>
            </a:pPr>
            <a:r>
              <a:rPr lang="ja-JP" altLang="en-US" dirty="0" smtClean="0"/>
              <a:t>　　　　　　　　　　　</a:t>
            </a:r>
            <a:endParaRPr lang="en-US" altLang="ja-JP" dirty="0" smtClean="0"/>
          </a:p>
          <a:p>
            <a:pPr marL="0" indent="0">
              <a:buFont typeface="Arial" panose="020B0604020202020204" pitchFamily="34" charset="0"/>
              <a:buNone/>
            </a:pPr>
            <a:r>
              <a:rPr lang="ja-JP" altLang="en-US" dirty="0" smtClean="0"/>
              <a:t>　　　　　　　　　　　　</a:t>
            </a:r>
            <a:endParaRPr lang="ja-JP" altLang="en-US" dirty="0"/>
          </a:p>
        </p:txBody>
      </p:sp>
    </p:spTree>
    <p:extLst>
      <p:ext uri="{BB962C8B-B14F-4D97-AF65-F5344CB8AC3E}">
        <p14:creationId xmlns:p14="http://schemas.microsoft.com/office/powerpoint/2010/main" val="313891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序論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491630"/>
            <a:ext cx="8229600" cy="18957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a:t>地域の人とのつながりを深めることには、災害時や非常時の助け合いが容易になるという意義があると考える</a:t>
            </a:r>
            <a:r>
              <a:rPr lang="ja-JP" altLang="en-US" sz="3600" dirty="0" smtClean="0"/>
              <a:t>。</a:t>
            </a:r>
            <a:endParaRPr lang="en-US" altLang="ja-JP" sz="2000" dirty="0"/>
          </a:p>
        </p:txBody>
      </p:sp>
      <p:grpSp>
        <p:nvGrpSpPr>
          <p:cNvPr id="10" name="グループ化 9"/>
          <p:cNvGrpSpPr/>
          <p:nvPr/>
        </p:nvGrpSpPr>
        <p:grpSpPr>
          <a:xfrm>
            <a:off x="350066" y="3363837"/>
            <a:ext cx="8443867" cy="1559133"/>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486210"/>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3000" dirty="0"/>
                <a:t>設問で</a:t>
              </a:r>
              <a:r>
                <a:rPr lang="ja-JP" altLang="en-US" sz="3000" dirty="0">
                  <a:solidFill>
                    <a:srgbClr val="009900"/>
                  </a:solidFill>
                </a:rPr>
                <a:t>テーマの利点</a:t>
              </a:r>
              <a:r>
                <a:rPr lang="ja-JP" altLang="en-US" sz="3000" dirty="0"/>
                <a:t>が問われている場合、序論でその内容についての自分の考えを述べる</a:t>
              </a:r>
              <a:r>
                <a:rPr lang="ja-JP" altLang="en-US" sz="3000" dirty="0" smtClean="0"/>
                <a:t>。</a:t>
              </a:r>
              <a:endParaRPr lang="ja-JP" altLang="en-US" sz="3000" dirty="0"/>
            </a:p>
          </p:txBody>
        </p:sp>
      </p:grpSp>
      <p:sp>
        <p:nvSpPr>
          <p:cNvPr id="11" name="角丸四角形 10"/>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1229" y="453901"/>
            <a:ext cx="1667444" cy="400110"/>
          </a:xfrm>
          <a:prstGeom prst="rect">
            <a:avLst/>
          </a:prstGeom>
          <a:noFill/>
        </p:spPr>
        <p:txBody>
          <a:bodyPr wrap="none" rtlCol="0">
            <a:spAutoFit/>
          </a:bodyPr>
          <a:lstStyle/>
          <a:p>
            <a:r>
              <a:rPr kumimoji="1" lang="ja-JP" altLang="en-US" sz="2000" b="1" dirty="0" smtClean="0">
                <a:solidFill>
                  <a:srgbClr val="009900"/>
                </a:solidFill>
              </a:rPr>
              <a:t>テーマの利点</a:t>
            </a:r>
            <a:endParaRPr kumimoji="1" lang="ja-JP" altLang="en-US" sz="2000" b="1" dirty="0">
              <a:solidFill>
                <a:srgbClr val="009900"/>
              </a:solidFill>
            </a:endParaRPr>
          </a:p>
        </p:txBody>
      </p:sp>
    </p:spTree>
    <p:extLst>
      <p:ext uri="{BB962C8B-B14F-4D97-AF65-F5344CB8AC3E}">
        <p14:creationId xmlns:p14="http://schemas.microsoft.com/office/powerpoint/2010/main" val="468997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本論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419622"/>
            <a:ext cx="822960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a:t>災害時、警察や消防などは、地域の住民を一人一人把握しきれない。互いに顔見知りであれば、災害による避難や救助の際に取り残される人がいなくなる。</a:t>
            </a:r>
            <a:endParaRPr lang="en-US" altLang="ja-JP" sz="2000" dirty="0"/>
          </a:p>
        </p:txBody>
      </p:sp>
      <p:grpSp>
        <p:nvGrpSpPr>
          <p:cNvPr id="10" name="グループ化 9"/>
          <p:cNvGrpSpPr/>
          <p:nvPr/>
        </p:nvGrpSpPr>
        <p:grpSpPr>
          <a:xfrm>
            <a:off x="350066" y="3867893"/>
            <a:ext cx="8443867" cy="1133365"/>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707378"/>
              <a:ext cx="8229600" cy="13644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序論で述べた意義を適切な具体例で説明する。 </a:t>
              </a:r>
              <a:endParaRPr lang="ja-JP" altLang="en-US" sz="3000" dirty="0"/>
            </a:p>
          </p:txBody>
        </p:sp>
      </p:grpSp>
      <p:sp>
        <p:nvSpPr>
          <p:cNvPr id="11" name="角丸四角形 10"/>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1229" y="453901"/>
            <a:ext cx="1667444" cy="400110"/>
          </a:xfrm>
          <a:prstGeom prst="rect">
            <a:avLst/>
          </a:prstGeom>
          <a:noFill/>
        </p:spPr>
        <p:txBody>
          <a:bodyPr wrap="none" rtlCol="0">
            <a:spAutoFit/>
          </a:bodyPr>
          <a:lstStyle/>
          <a:p>
            <a:r>
              <a:rPr kumimoji="1" lang="ja-JP" altLang="en-US" sz="2000" b="1" dirty="0" smtClean="0">
                <a:solidFill>
                  <a:srgbClr val="009900"/>
                </a:solidFill>
              </a:rPr>
              <a:t>テーマの利点</a:t>
            </a:r>
            <a:endParaRPr kumimoji="1" lang="ja-JP" altLang="en-US" sz="2000" b="1" dirty="0">
              <a:solidFill>
                <a:srgbClr val="009900"/>
              </a:solidFill>
            </a:endParaRPr>
          </a:p>
        </p:txBody>
      </p:sp>
    </p:spTree>
    <p:extLst>
      <p:ext uri="{BB962C8B-B14F-4D97-AF65-F5344CB8AC3E}">
        <p14:creationId xmlns:p14="http://schemas.microsoft.com/office/powerpoint/2010/main" val="165117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結論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419622"/>
            <a:ext cx="822960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4000" dirty="0"/>
              <a:t>だから、地域の人とのつながりを深めれば、助け合いが容易になるという意義があると考える。</a:t>
            </a:r>
            <a:endParaRPr lang="en-US" altLang="ja-JP" sz="2400" dirty="0"/>
          </a:p>
        </p:txBody>
      </p:sp>
      <p:grpSp>
        <p:nvGrpSpPr>
          <p:cNvPr id="10" name="グループ化 9"/>
          <p:cNvGrpSpPr/>
          <p:nvPr/>
        </p:nvGrpSpPr>
        <p:grpSpPr>
          <a:xfrm>
            <a:off x="350066" y="3579862"/>
            <a:ext cx="8443867" cy="1133365"/>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707378"/>
              <a:ext cx="8229600" cy="13644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序論で述べたことを再度確認する。 </a:t>
              </a:r>
              <a:endParaRPr lang="ja-JP" altLang="en-US" sz="3000" dirty="0"/>
            </a:p>
          </p:txBody>
        </p:sp>
      </p:grpSp>
      <p:sp>
        <p:nvSpPr>
          <p:cNvPr id="11" name="角丸四角形 10"/>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1229" y="453901"/>
            <a:ext cx="1667444" cy="400110"/>
          </a:xfrm>
          <a:prstGeom prst="rect">
            <a:avLst/>
          </a:prstGeom>
          <a:noFill/>
        </p:spPr>
        <p:txBody>
          <a:bodyPr wrap="none" rtlCol="0">
            <a:spAutoFit/>
          </a:bodyPr>
          <a:lstStyle/>
          <a:p>
            <a:r>
              <a:rPr kumimoji="1" lang="ja-JP" altLang="en-US" sz="2000" b="1" dirty="0" smtClean="0">
                <a:solidFill>
                  <a:srgbClr val="009900"/>
                </a:solidFill>
              </a:rPr>
              <a:t>テーマの利点</a:t>
            </a:r>
            <a:endParaRPr kumimoji="1" lang="ja-JP" altLang="en-US" sz="2000" b="1" dirty="0">
              <a:solidFill>
                <a:srgbClr val="009900"/>
              </a:solidFill>
            </a:endParaRPr>
          </a:p>
        </p:txBody>
      </p:sp>
    </p:spTree>
    <p:extLst>
      <p:ext uri="{BB962C8B-B14F-4D97-AF65-F5344CB8AC3E}">
        <p14:creationId xmlns:p14="http://schemas.microsoft.com/office/powerpoint/2010/main" val="174308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結論</a:t>
            </a:r>
            <a:r>
              <a:rPr lang="ja-JP" altLang="en-US" sz="4000" dirty="0" smtClean="0">
                <a:solidFill>
                  <a:schemeClr val="bg1"/>
                </a:solidFill>
              </a:rPr>
              <a:t>＋</a:t>
            </a:r>
            <a:r>
              <a:rPr lang="en-US" altLang="ja-JP" sz="5400" dirty="0" smtClean="0">
                <a:solidFill>
                  <a:schemeClr val="bg1"/>
                </a:solidFill>
              </a:rPr>
              <a:t>α</a:t>
            </a:r>
            <a:r>
              <a:rPr lang="en-US" altLang="ja-JP" sz="3600" dirty="0" smtClean="0">
                <a:solidFill>
                  <a:schemeClr val="bg1"/>
                </a:solidFill>
              </a:rPr>
              <a:t> </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275606"/>
            <a:ext cx="8229600" cy="237626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solidFill>
                  <a:schemeClr val="bg1">
                    <a:lumMod val="65000"/>
                  </a:schemeClr>
                </a:solidFill>
              </a:rPr>
              <a:t>だから、地域の人とのつながりを深めれば、助け合いが容易になるという意義があると考える。</a:t>
            </a:r>
            <a:r>
              <a:rPr lang="ja-JP" altLang="en-US" dirty="0"/>
              <a:t>特に都市部では地域のつながりが薄いと言われているので、自治体が主導して住民が交流する機会を設けるべきである。</a:t>
            </a:r>
            <a:endParaRPr lang="en-US" altLang="ja-JP" sz="1800" dirty="0"/>
          </a:p>
        </p:txBody>
      </p:sp>
      <p:grpSp>
        <p:nvGrpSpPr>
          <p:cNvPr id="10" name="グループ化 9"/>
          <p:cNvGrpSpPr/>
          <p:nvPr/>
        </p:nvGrpSpPr>
        <p:grpSpPr>
          <a:xfrm>
            <a:off x="350066" y="3867894"/>
            <a:ext cx="8443867" cy="1133365"/>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405393"/>
              <a:ext cx="8229600" cy="13644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今後どうしたらよいか、社会的な視点を加えると結論がより深まる。 </a:t>
              </a:r>
              <a:endParaRPr lang="ja-JP" altLang="en-US" sz="3000" dirty="0"/>
            </a:p>
          </p:txBody>
        </p:sp>
      </p:grpSp>
      <p:sp>
        <p:nvSpPr>
          <p:cNvPr id="11" name="角丸四角形 10"/>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1229" y="453901"/>
            <a:ext cx="1667444" cy="400110"/>
          </a:xfrm>
          <a:prstGeom prst="rect">
            <a:avLst/>
          </a:prstGeom>
          <a:noFill/>
        </p:spPr>
        <p:txBody>
          <a:bodyPr wrap="none" rtlCol="0">
            <a:spAutoFit/>
          </a:bodyPr>
          <a:lstStyle/>
          <a:p>
            <a:r>
              <a:rPr kumimoji="1" lang="ja-JP" altLang="en-US" sz="2000" b="1" dirty="0" smtClean="0">
                <a:solidFill>
                  <a:srgbClr val="009900"/>
                </a:solidFill>
              </a:rPr>
              <a:t>テーマの利点</a:t>
            </a:r>
            <a:endParaRPr kumimoji="1" lang="ja-JP" altLang="en-US" sz="2000" b="1" dirty="0">
              <a:solidFill>
                <a:srgbClr val="009900"/>
              </a:solidFill>
            </a:endParaRPr>
          </a:p>
        </p:txBody>
      </p:sp>
    </p:spTree>
    <p:extLst>
      <p:ext uri="{BB962C8B-B14F-4D97-AF65-F5344CB8AC3E}">
        <p14:creationId xmlns:p14="http://schemas.microsoft.com/office/powerpoint/2010/main" val="411332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flipH="1">
            <a:off x="4788024" y="947137"/>
            <a:ext cx="131465" cy="29084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691683" y="195486"/>
            <a:ext cx="7056781" cy="77637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テーマの利点</a:t>
            </a:r>
            <a:endParaRPr kumimoji="1" lang="ja-JP" altLang="en-US" sz="2000" dirty="0"/>
          </a:p>
        </p:txBody>
      </p:sp>
      <p:sp>
        <p:nvSpPr>
          <p:cNvPr id="5" name="正方形/長方形 4"/>
          <p:cNvSpPr/>
          <p:nvPr/>
        </p:nvSpPr>
        <p:spPr>
          <a:xfrm>
            <a:off x="1691680" y="1461651"/>
            <a:ext cx="7056783" cy="72008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　</a:t>
            </a:r>
            <a:r>
              <a:rPr lang="ja-JP" altLang="en-US" sz="2400" dirty="0" smtClean="0">
                <a:solidFill>
                  <a:schemeClr val="tx1"/>
                </a:solidFill>
              </a:rPr>
              <a:t>　　　　　  </a:t>
            </a:r>
            <a:r>
              <a:rPr kumimoji="1" lang="ja-JP" altLang="en-US" sz="2800" dirty="0" smtClean="0">
                <a:solidFill>
                  <a:schemeClr val="tx1"/>
                </a:solidFill>
              </a:rPr>
              <a:t>序論：　自分の意見</a:t>
            </a:r>
            <a:endParaRPr kumimoji="1" lang="ja-JP" altLang="en-US" sz="2400" dirty="0">
              <a:solidFill>
                <a:schemeClr val="tx1"/>
              </a:solidFill>
            </a:endParaRPr>
          </a:p>
        </p:txBody>
      </p:sp>
      <p:sp>
        <p:nvSpPr>
          <p:cNvPr id="6" name="正方形/長方形 5"/>
          <p:cNvSpPr/>
          <p:nvPr/>
        </p:nvSpPr>
        <p:spPr>
          <a:xfrm>
            <a:off x="1691680" y="2512110"/>
            <a:ext cx="7056783" cy="72008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　　　　　</a:t>
            </a:r>
            <a:r>
              <a:rPr kumimoji="1" lang="ja-JP" altLang="en-US" sz="2800" dirty="0" smtClean="0">
                <a:solidFill>
                  <a:schemeClr val="tx1"/>
                </a:solidFill>
              </a:rPr>
              <a:t>本論：　具体例</a:t>
            </a:r>
            <a:endParaRPr kumimoji="1" lang="ja-JP" altLang="en-US" sz="3200" dirty="0">
              <a:solidFill>
                <a:schemeClr val="tx1"/>
              </a:solidFill>
            </a:endParaRPr>
          </a:p>
        </p:txBody>
      </p:sp>
      <p:sp>
        <p:nvSpPr>
          <p:cNvPr id="7" name="正方形/長方形 6"/>
          <p:cNvSpPr/>
          <p:nvPr/>
        </p:nvSpPr>
        <p:spPr>
          <a:xfrm>
            <a:off x="1691681" y="3520224"/>
            <a:ext cx="7056783" cy="720079"/>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　</a:t>
            </a:r>
            <a:r>
              <a:rPr kumimoji="1" lang="ja-JP" altLang="en-US" sz="2800" dirty="0" smtClean="0">
                <a:solidFill>
                  <a:schemeClr val="tx1"/>
                </a:solidFill>
              </a:rPr>
              <a:t>結論：　自分の意見の再提示</a:t>
            </a:r>
            <a:endParaRPr kumimoji="1" lang="en-US" altLang="ja-JP" sz="2800" dirty="0" smtClean="0">
              <a:solidFill>
                <a:schemeClr val="tx1"/>
              </a:solidFill>
            </a:endParaRPr>
          </a:p>
        </p:txBody>
      </p:sp>
      <p:sp>
        <p:nvSpPr>
          <p:cNvPr id="8" name="正方形/長方形 7"/>
          <p:cNvSpPr/>
          <p:nvPr/>
        </p:nvSpPr>
        <p:spPr>
          <a:xfrm>
            <a:off x="1043608" y="1439457"/>
            <a:ext cx="432048" cy="352092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文章の展開</a:t>
            </a:r>
            <a:endParaRPr kumimoji="1" lang="ja-JP" altLang="en-US" dirty="0">
              <a:solidFill>
                <a:schemeClr val="tx1"/>
              </a:solidFill>
            </a:endParaRPr>
          </a:p>
        </p:txBody>
      </p:sp>
      <p:sp>
        <p:nvSpPr>
          <p:cNvPr id="9" name="正方形/長方形 8"/>
          <p:cNvSpPr/>
          <p:nvPr/>
        </p:nvSpPr>
        <p:spPr>
          <a:xfrm>
            <a:off x="1691680" y="4240303"/>
            <a:ext cx="7056784" cy="720079"/>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    </a:t>
            </a:r>
            <a:r>
              <a:rPr lang="ja-JP" altLang="en-US" sz="2800" dirty="0"/>
              <a:t> </a:t>
            </a:r>
            <a:r>
              <a:rPr lang="en-US" altLang="ja-JP" sz="4000" dirty="0" smtClean="0"/>
              <a:t>+α</a:t>
            </a:r>
            <a:r>
              <a:rPr lang="ja-JP" altLang="en-US" sz="2800" dirty="0" smtClean="0"/>
              <a:t>：　今後どうしたらよいか</a:t>
            </a:r>
            <a:endParaRPr lang="ja-JP" altLang="en-US" sz="2800" dirty="0"/>
          </a:p>
        </p:txBody>
      </p:sp>
      <p:sp>
        <p:nvSpPr>
          <p:cNvPr id="10" name="正方形/長方形 9"/>
          <p:cNvSpPr/>
          <p:nvPr/>
        </p:nvSpPr>
        <p:spPr>
          <a:xfrm>
            <a:off x="1043608" y="220211"/>
            <a:ext cx="432048" cy="72692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設問</a:t>
            </a:r>
            <a:endParaRPr kumimoji="1" lang="ja-JP" altLang="en-US" sz="1600" dirty="0">
              <a:solidFill>
                <a:schemeClr val="tx1"/>
              </a:solidFill>
            </a:endParaRPr>
          </a:p>
        </p:txBody>
      </p:sp>
      <p:sp>
        <p:nvSpPr>
          <p:cNvPr id="15" name="正方形/長方形 14"/>
          <p:cNvSpPr/>
          <p:nvPr/>
        </p:nvSpPr>
        <p:spPr>
          <a:xfrm>
            <a:off x="0" y="0"/>
            <a:ext cx="683568"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007" y="2012622"/>
            <a:ext cx="615553" cy="1100622"/>
          </a:xfrm>
          <a:prstGeom prst="rect">
            <a:avLst/>
          </a:prstGeom>
          <a:noFill/>
        </p:spPr>
        <p:txBody>
          <a:bodyPr vert="eaVert" wrap="none" rtlCol="0">
            <a:spAutoFit/>
          </a:bodyPr>
          <a:lstStyle/>
          <a:p>
            <a:r>
              <a:rPr kumimoji="1" lang="ja-JP" altLang="en-US" sz="2800" b="1" dirty="0" smtClean="0">
                <a:solidFill>
                  <a:schemeClr val="bg1"/>
                </a:solidFill>
              </a:rPr>
              <a:t>まとめ</a:t>
            </a:r>
            <a:endParaRPr kumimoji="1" lang="ja-JP" altLang="en-US" sz="2800" b="1" dirty="0">
              <a:solidFill>
                <a:schemeClr val="bg1"/>
              </a:solidFill>
            </a:endParaRPr>
          </a:p>
        </p:txBody>
      </p:sp>
    </p:spTree>
    <p:extLst>
      <p:ext uri="{BB962C8B-B14F-4D97-AF65-F5344CB8AC3E}">
        <p14:creationId xmlns:p14="http://schemas.microsoft.com/office/powerpoint/2010/main" val="27592209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41731" y="735546"/>
            <a:ext cx="5292586" cy="91145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ja-JP" altLang="en-US" dirty="0">
                <a:solidFill>
                  <a:prstClr val="white"/>
                </a:solidFill>
                <a:latin typeface="Calibri"/>
                <a:ea typeface="ＭＳ Ｐゴシック" panose="020B0600070205080204" pitchFamily="50" charset="-128"/>
              </a:rPr>
              <a:t>地域の人とのつながりを深めることの意義について、あなたの考えを述べなさい。</a:t>
            </a:r>
          </a:p>
        </p:txBody>
      </p:sp>
      <p:sp>
        <p:nvSpPr>
          <p:cNvPr id="7" name="正方形/長方形 6"/>
          <p:cNvSpPr/>
          <p:nvPr/>
        </p:nvSpPr>
        <p:spPr>
          <a:xfrm>
            <a:off x="2139144" y="1815093"/>
            <a:ext cx="5292587" cy="599720"/>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序論：　自分の意見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9BBB59">
                    <a:lumMod val="75000"/>
                  </a:srgbClr>
                </a:solidFill>
                <a:latin typeface="Calibri"/>
                <a:ea typeface="ＭＳ Ｐゴシック" panose="020B0600070205080204" pitchFamily="50" charset="-128"/>
              </a:rPr>
              <a:t>地域の人とのつながりを深めることには、災害時や非常時の助け合いが容易になるという意義があると考える。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10" name="正方形/長方形 9"/>
          <p:cNvSpPr/>
          <p:nvPr/>
        </p:nvSpPr>
        <p:spPr>
          <a:xfrm>
            <a:off x="2139143" y="2525265"/>
            <a:ext cx="5292587" cy="738172"/>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本論：　具体例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9BBB59">
                    <a:lumMod val="75000"/>
                  </a:srgbClr>
                </a:solidFill>
                <a:latin typeface="Calibri"/>
                <a:ea typeface="ＭＳ Ｐゴシック" panose="020B0600070205080204" pitchFamily="50" charset="-128"/>
              </a:rPr>
              <a:t>災害時、警察や消防などは、地域の住民を一人一人把握しきれない。互いに顔見知りであれば、災害による避難や救助の際に取り残される人がいなくなる。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11" name="正方形/長方形 10"/>
          <p:cNvSpPr/>
          <p:nvPr/>
        </p:nvSpPr>
        <p:spPr>
          <a:xfrm>
            <a:off x="2141731" y="3375719"/>
            <a:ext cx="5292587" cy="670805"/>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結論：　自分の意見の再提示</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9BBB59">
                    <a:lumMod val="75000"/>
                  </a:srgbClr>
                </a:solidFill>
                <a:latin typeface="Calibri"/>
                <a:ea typeface="ＭＳ Ｐゴシック" panose="020B0600070205080204" pitchFamily="50" charset="-128"/>
              </a:rPr>
              <a:t>だから、地域の人とのつながりを深めれば、助け合いが容易になるという意義があると考える。 </a:t>
            </a:r>
            <a:endParaRPr lang="en-US" altLang="ja-JP" sz="1200" b="1" dirty="0">
              <a:solidFill>
                <a:srgbClr val="9BBB59">
                  <a:lumMod val="75000"/>
                </a:srgbClr>
              </a:solidFill>
              <a:latin typeface="Calibri"/>
              <a:ea typeface="ＭＳ Ｐゴシック" panose="020B0600070205080204" pitchFamily="50" charset="-128"/>
            </a:endParaRPr>
          </a:p>
        </p:txBody>
      </p:sp>
      <p:sp>
        <p:nvSpPr>
          <p:cNvPr id="18" name="正方形/長方形 17"/>
          <p:cNvSpPr/>
          <p:nvPr/>
        </p:nvSpPr>
        <p:spPr>
          <a:xfrm>
            <a:off x="1655676" y="1815666"/>
            <a:ext cx="324036" cy="3024337"/>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350" dirty="0">
                <a:solidFill>
                  <a:prstClr val="black"/>
                </a:solidFill>
                <a:latin typeface="Calibri"/>
                <a:ea typeface="ＭＳ Ｐゴシック" panose="020B0600070205080204" pitchFamily="50" charset="-128"/>
              </a:rPr>
              <a:t>文章の展開</a:t>
            </a:r>
          </a:p>
        </p:txBody>
      </p:sp>
      <p:sp>
        <p:nvSpPr>
          <p:cNvPr id="22" name="正方形/長方形 21"/>
          <p:cNvSpPr/>
          <p:nvPr/>
        </p:nvSpPr>
        <p:spPr>
          <a:xfrm>
            <a:off x="2141730" y="4070214"/>
            <a:ext cx="5292588" cy="765957"/>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 結論</a:t>
            </a:r>
            <a:r>
              <a:rPr lang="en-US" altLang="ja-JP" sz="1200" dirty="0">
                <a:solidFill>
                  <a:prstClr val="black"/>
                </a:solidFill>
                <a:latin typeface="Calibri"/>
                <a:ea typeface="ＭＳ Ｐゴシック" panose="020B0600070205080204" pitchFamily="50" charset="-128"/>
              </a:rPr>
              <a:t>+α</a:t>
            </a:r>
            <a:r>
              <a:rPr lang="ja-JP" altLang="en-US" sz="1200" dirty="0">
                <a:solidFill>
                  <a:prstClr val="black"/>
                </a:solidFill>
                <a:latin typeface="Calibri"/>
                <a:ea typeface="ＭＳ Ｐゴシック" panose="020B0600070205080204" pitchFamily="50" charset="-128"/>
              </a:rPr>
              <a:t>：　今後どうしたらよいか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9BBB59">
                    <a:lumMod val="75000"/>
                  </a:srgbClr>
                </a:solidFill>
                <a:latin typeface="Calibri"/>
                <a:ea typeface="ＭＳ Ｐゴシック" panose="020B0600070205080204" pitchFamily="50" charset="-128"/>
              </a:rPr>
              <a:t>特に都市部では地域のつながりが薄いと言われているので、自治体が主導して住民が交流する機会を設けるべきである。</a:t>
            </a:r>
          </a:p>
          <a:p>
            <a:pPr defTabSz="685800"/>
            <a:endParaRPr lang="ja-JP" altLang="en-US" sz="1200" b="1" dirty="0">
              <a:solidFill>
                <a:prstClr val="black"/>
              </a:solidFill>
              <a:latin typeface="Calibri"/>
              <a:ea typeface="ＭＳ Ｐゴシック" panose="020B0600070205080204" pitchFamily="50" charset="-128"/>
            </a:endParaRPr>
          </a:p>
        </p:txBody>
      </p:sp>
      <p:sp>
        <p:nvSpPr>
          <p:cNvPr id="24" name="正方形/長方形 23"/>
          <p:cNvSpPr/>
          <p:nvPr/>
        </p:nvSpPr>
        <p:spPr>
          <a:xfrm>
            <a:off x="1655676" y="735546"/>
            <a:ext cx="324036" cy="911453"/>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200" dirty="0">
                <a:solidFill>
                  <a:prstClr val="black"/>
                </a:solidFill>
                <a:latin typeface="Calibri"/>
                <a:ea typeface="ＭＳ Ｐゴシック" panose="020B0600070205080204" pitchFamily="50" charset="-128"/>
              </a:rPr>
              <a:t>設問</a:t>
            </a:r>
          </a:p>
        </p:txBody>
      </p:sp>
      <p:sp>
        <p:nvSpPr>
          <p:cNvPr id="25" name="正方形/長方形 24"/>
          <p:cNvSpPr/>
          <p:nvPr/>
        </p:nvSpPr>
        <p:spPr>
          <a:xfrm flipH="1">
            <a:off x="4527408" y="2414812"/>
            <a:ext cx="98599" cy="10293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26" name="正方形/長方形 25"/>
          <p:cNvSpPr/>
          <p:nvPr/>
        </p:nvSpPr>
        <p:spPr>
          <a:xfrm flipH="1">
            <a:off x="4527406" y="3273828"/>
            <a:ext cx="98599" cy="10189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0" name="正方形/長方形 29"/>
          <p:cNvSpPr/>
          <p:nvPr/>
        </p:nvSpPr>
        <p:spPr>
          <a:xfrm flipH="1">
            <a:off x="4517994" y="1653648"/>
            <a:ext cx="98599" cy="1498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1" name="タイトル 1"/>
          <p:cNvSpPr>
            <a:spLocks noGrp="1"/>
          </p:cNvSpPr>
          <p:nvPr>
            <p:ph type="title"/>
          </p:nvPr>
        </p:nvSpPr>
        <p:spPr>
          <a:xfrm>
            <a:off x="0" y="-20538"/>
            <a:ext cx="9144000" cy="432048"/>
          </a:xfrm>
          <a:solidFill>
            <a:schemeClr val="bg1">
              <a:lumMod val="65000"/>
            </a:schemeClr>
          </a:solidFill>
        </p:spPr>
        <p:txBody>
          <a:bodyPr>
            <a:normAutofit fontScale="90000"/>
          </a:bodyPr>
          <a:lstStyle/>
          <a:p>
            <a:r>
              <a:rPr lang="ja-JP" altLang="en-US" sz="2700" dirty="0">
                <a:solidFill>
                  <a:schemeClr val="bg1"/>
                </a:solidFill>
              </a:rPr>
              <a:t>まとめ（テーマの利点）</a:t>
            </a:r>
          </a:p>
        </p:txBody>
      </p:sp>
    </p:spTree>
    <p:extLst>
      <p:ext uri="{BB962C8B-B14F-4D97-AF65-F5344CB8AC3E}">
        <p14:creationId xmlns:p14="http://schemas.microsoft.com/office/powerpoint/2010/main" val="12630520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例題（テーマの利点）</a:t>
            </a:r>
            <a:endParaRPr kumimoji="1" lang="ja-JP" altLang="en-US" dirty="0"/>
          </a:p>
        </p:txBody>
      </p:sp>
      <p:sp>
        <p:nvSpPr>
          <p:cNvPr id="3" name="コンテンツ プレースホルダー 2"/>
          <p:cNvSpPr>
            <a:spLocks noGrp="1"/>
          </p:cNvSpPr>
          <p:nvPr>
            <p:ph idx="1"/>
          </p:nvPr>
        </p:nvSpPr>
        <p:spPr>
          <a:xfrm>
            <a:off x="1532148" y="1723927"/>
            <a:ext cx="6172200" cy="3394472"/>
          </a:xfrm>
        </p:spPr>
        <p:txBody>
          <a:bodyPr>
            <a:normAutofit/>
          </a:bodyPr>
          <a:lstStyle/>
          <a:p>
            <a:pPr marL="0" indent="0">
              <a:buNone/>
            </a:pPr>
            <a:r>
              <a:rPr lang="ja-JP" altLang="en-US" sz="3600" dirty="0"/>
              <a:t>働くことの意義について、あなたの考えを述べなさい。</a:t>
            </a:r>
            <a:endParaRPr lang="en-US" altLang="ja-JP" sz="3600" dirty="0"/>
          </a:p>
        </p:txBody>
      </p:sp>
      <p:cxnSp>
        <p:nvCxnSpPr>
          <p:cNvPr id="5" name="直線コネクタ 4"/>
          <p:cNvCxnSpPr/>
          <p:nvPr/>
        </p:nvCxnSpPr>
        <p:spPr>
          <a:xfrm>
            <a:off x="1143000" y="1329612"/>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00192" y="951570"/>
            <a:ext cx="1620180" cy="300082"/>
          </a:xfrm>
          <a:prstGeom prst="rect">
            <a:avLst/>
          </a:prstGeom>
          <a:noFill/>
        </p:spPr>
        <p:txBody>
          <a:bodyPr wrap="square" rtlCol="0">
            <a:spAutoFit/>
          </a:bodyPr>
          <a:lstStyle/>
          <a:p>
            <a:pPr defTabSz="685800"/>
            <a:r>
              <a:rPr lang="ja-JP" altLang="en-US" sz="1350" dirty="0">
                <a:solidFill>
                  <a:prstClr val="black"/>
                </a:solidFill>
                <a:latin typeface="Calibri"/>
                <a:ea typeface="ＭＳ Ｐゴシック" panose="020B0600070205080204" pitchFamily="50" charset="-128"/>
              </a:rPr>
              <a:t>➠ワークシート②</a:t>
            </a:r>
          </a:p>
        </p:txBody>
      </p:sp>
    </p:spTree>
    <p:extLst>
      <p:ext uri="{BB962C8B-B14F-4D97-AF65-F5344CB8AC3E}">
        <p14:creationId xmlns:p14="http://schemas.microsoft.com/office/powerpoint/2010/main" val="32275229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33468"/>
            <a:ext cx="6172200" cy="857250"/>
          </a:xfrm>
        </p:spPr>
        <p:txBody>
          <a:bodyPr/>
          <a:lstStyle/>
          <a:p>
            <a:r>
              <a:rPr kumimoji="1" lang="ja-JP" altLang="en-US" dirty="0" smtClean="0"/>
              <a:t>解答例</a:t>
            </a:r>
            <a:endParaRPr kumimoji="1" lang="ja-JP" altLang="en-US" dirty="0"/>
          </a:p>
        </p:txBody>
      </p:sp>
      <p:sp>
        <p:nvSpPr>
          <p:cNvPr id="3" name="コンテンツ プレースホルダー 2"/>
          <p:cNvSpPr>
            <a:spLocks noGrp="1"/>
          </p:cNvSpPr>
          <p:nvPr>
            <p:ph idx="1"/>
          </p:nvPr>
        </p:nvSpPr>
        <p:spPr>
          <a:xfrm>
            <a:off x="1251012" y="1167594"/>
            <a:ext cx="6615354" cy="3942438"/>
          </a:xfrm>
        </p:spPr>
        <p:txBody>
          <a:bodyPr>
            <a:normAutofit fontScale="92500" lnSpcReduction="10000"/>
          </a:bodyPr>
          <a:lstStyle/>
          <a:p>
            <a:pPr marL="0" indent="0">
              <a:buNone/>
            </a:pPr>
            <a:r>
              <a:rPr lang="ja-JP" altLang="en-US" sz="2925" b="1" dirty="0"/>
              <a:t>序論：</a:t>
            </a:r>
            <a:r>
              <a:rPr lang="ja-JP" altLang="en-US" sz="2625" dirty="0"/>
              <a:t>働くことには、他者の役に立つという意</a:t>
            </a:r>
            <a:endParaRPr lang="en-US" altLang="ja-JP" sz="2625" dirty="0"/>
          </a:p>
          <a:p>
            <a:pPr marL="0" indent="0">
              <a:buNone/>
            </a:pPr>
            <a:r>
              <a:rPr lang="en-US" altLang="ja-JP" sz="2625" dirty="0"/>
              <a:t>             </a:t>
            </a:r>
            <a:r>
              <a:rPr lang="ja-JP" altLang="en-US" sz="2625" dirty="0"/>
              <a:t>義があると考える。</a:t>
            </a:r>
            <a:endParaRPr lang="en-US" altLang="ja-JP" sz="2625" dirty="0"/>
          </a:p>
          <a:p>
            <a:pPr marL="0" indent="0">
              <a:buNone/>
            </a:pPr>
            <a:r>
              <a:rPr lang="ja-JP" altLang="en-US" sz="2925" b="1" dirty="0"/>
              <a:t>本論：</a:t>
            </a:r>
            <a:r>
              <a:rPr lang="ja-JP" altLang="en-US" sz="2625" dirty="0"/>
              <a:t>例えば、警察官ならば、市民の安全を</a:t>
            </a:r>
            <a:endParaRPr lang="en-US" altLang="ja-JP" sz="2625" dirty="0"/>
          </a:p>
          <a:p>
            <a:pPr marL="0" indent="0">
              <a:buNone/>
            </a:pPr>
            <a:r>
              <a:rPr lang="en-US" altLang="ja-JP" sz="2625" dirty="0"/>
              <a:t>             </a:t>
            </a:r>
            <a:r>
              <a:rPr lang="ja-JP" altLang="en-US" sz="2625" dirty="0"/>
              <a:t>守ることが出来る。</a:t>
            </a:r>
            <a:endParaRPr lang="en-US" altLang="ja-JP" sz="2625" dirty="0"/>
          </a:p>
          <a:p>
            <a:pPr marL="0" indent="0">
              <a:buNone/>
            </a:pPr>
            <a:r>
              <a:rPr lang="ja-JP" altLang="en-US" sz="2925" b="1" dirty="0"/>
              <a:t>結論：</a:t>
            </a:r>
            <a:r>
              <a:rPr lang="ja-JP" altLang="en-US" sz="2625" dirty="0"/>
              <a:t>だから、働くことには他者の役に立つと</a:t>
            </a:r>
            <a:endParaRPr lang="en-US" altLang="ja-JP" sz="2625" dirty="0"/>
          </a:p>
          <a:p>
            <a:pPr marL="0" indent="0">
              <a:buNone/>
            </a:pPr>
            <a:r>
              <a:rPr lang="en-US" altLang="ja-JP" sz="2625" dirty="0"/>
              <a:t>             </a:t>
            </a:r>
            <a:r>
              <a:rPr lang="ja-JP" altLang="en-US" sz="2625" dirty="0"/>
              <a:t>いう意義があると考える。</a:t>
            </a:r>
            <a:endParaRPr lang="en-US" altLang="ja-JP" sz="2625" dirty="0"/>
          </a:p>
          <a:p>
            <a:pPr marL="0" indent="0">
              <a:buNone/>
            </a:pPr>
            <a:r>
              <a:rPr lang="ja-JP" altLang="en-US" sz="2925" b="1" dirty="0"/>
              <a:t>結論＋</a:t>
            </a:r>
            <a:r>
              <a:rPr lang="en-US" altLang="ja-JP" sz="3600" b="1" dirty="0"/>
              <a:t>α</a:t>
            </a:r>
            <a:r>
              <a:rPr lang="ja-JP" altLang="en-US" sz="3600" b="1" dirty="0"/>
              <a:t>：</a:t>
            </a:r>
            <a:r>
              <a:rPr lang="ja-JP" altLang="en-US" sz="2625" dirty="0"/>
              <a:t>どのような職業でも、働くことを通し</a:t>
            </a:r>
            <a:endParaRPr lang="en-US" altLang="ja-JP" sz="2625" dirty="0"/>
          </a:p>
          <a:p>
            <a:pPr marL="0" indent="0">
              <a:buNone/>
            </a:pPr>
            <a:r>
              <a:rPr lang="en-US" altLang="ja-JP" sz="2625" dirty="0"/>
              <a:t>                      </a:t>
            </a:r>
            <a:r>
              <a:rPr lang="ja-JP" altLang="en-US" sz="2625" dirty="0"/>
              <a:t>て、社会に貢献していくことが必要で</a:t>
            </a:r>
            <a:r>
              <a:rPr lang="ja-JP" altLang="en-US" sz="2625" dirty="0" err="1"/>
              <a:t>あ</a:t>
            </a:r>
            <a:r>
              <a:rPr lang="ja-JP" altLang="en-US" sz="2625" dirty="0"/>
              <a:t>                     </a:t>
            </a:r>
            <a:endParaRPr lang="en-US" altLang="ja-JP" sz="2625" dirty="0"/>
          </a:p>
          <a:p>
            <a:pPr marL="0" indent="0">
              <a:buNone/>
            </a:pPr>
            <a:r>
              <a:rPr lang="en-US" altLang="ja-JP" sz="2625" dirty="0"/>
              <a:t>                      </a:t>
            </a:r>
            <a:r>
              <a:rPr lang="ja-JP" altLang="en-US" sz="2625" dirty="0"/>
              <a:t>る。</a:t>
            </a:r>
            <a:endParaRPr lang="en-US" altLang="ja-JP" sz="2625" dirty="0"/>
          </a:p>
          <a:p>
            <a:pPr marL="0" indent="0">
              <a:buNone/>
            </a:pPr>
            <a:endParaRPr lang="en-US" altLang="ja-JP" sz="2850" dirty="0"/>
          </a:p>
          <a:p>
            <a:endParaRPr kumimoji="1" lang="ja-JP" altLang="en-US" dirty="0"/>
          </a:p>
        </p:txBody>
      </p:sp>
      <p:cxnSp>
        <p:nvCxnSpPr>
          <p:cNvPr id="5" name="直線コネクタ 4"/>
          <p:cNvCxnSpPr/>
          <p:nvPr/>
        </p:nvCxnSpPr>
        <p:spPr>
          <a:xfrm>
            <a:off x="1143000" y="897564"/>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752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982" y="2014410"/>
            <a:ext cx="9136393" cy="1098844"/>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606" y="843558"/>
            <a:ext cx="9136393" cy="10988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982" y="3185262"/>
            <a:ext cx="9136393" cy="1098844"/>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107098" y="3335008"/>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「テーマの問題点／原因／解決策」</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8" name="コンテンツ プレースホルダー 2"/>
          <p:cNvSpPr txBox="1">
            <a:spLocks/>
          </p:cNvSpPr>
          <p:nvPr/>
        </p:nvSpPr>
        <p:spPr>
          <a:xfrm>
            <a:off x="107504" y="934290"/>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「賛否／二者択一」</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9" name="コンテンツ プレースホルダー 2"/>
          <p:cNvSpPr txBox="1">
            <a:spLocks/>
          </p:cNvSpPr>
          <p:nvPr/>
        </p:nvSpPr>
        <p:spPr>
          <a:xfrm>
            <a:off x="63386" y="2164156"/>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「テーマの利点」</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115885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8"/>
                                        </p:tgtEl>
                                        <p:attrNameLst>
                                          <p:attrName>ppt_x</p:attrName>
                                        </p:attrNameLst>
                                      </p:cBhvr>
                                      <p:tavLst>
                                        <p:tav tm="0">
                                          <p:val>
                                            <p:strVal val="ppt_x"/>
                                          </p:val>
                                        </p:tav>
                                        <p:tav tm="100000">
                                          <p:val>
                                            <p:strVal val="ppt_x"/>
                                          </p:val>
                                        </p:tav>
                                      </p:tavLst>
                                    </p:anim>
                                    <p:anim calcmode="lin" valueType="num">
                                      <p:cBhvr additive="base">
                                        <p:cTn id="11" dur="500"/>
                                        <p:tgtEl>
                                          <p:spTgt spid="8"/>
                                        </p:tgtEl>
                                        <p:attrNameLst>
                                          <p:attrName>ppt_y</p:attrName>
                                        </p:attrNameLst>
                                      </p:cBhvr>
                                      <p:tavLst>
                                        <p:tav tm="0">
                                          <p:val>
                                            <p:strVal val="ppt_y"/>
                                          </p:val>
                                        </p:tav>
                                        <p:tav tm="100000">
                                          <p:val>
                                            <p:strVal val="1+ppt_h/2"/>
                                          </p:val>
                                        </p:tav>
                                      </p:tavLst>
                                    </p:anim>
                                    <p:set>
                                      <p:cBhvr>
                                        <p:cTn id="12" dur="1" fill="hold">
                                          <p:stCondLst>
                                            <p:cond delay="499"/>
                                          </p:stCondLst>
                                        </p:cTn>
                                        <p:tgtEl>
                                          <p:spTgt spid="8"/>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4"/>
                                        </p:tgtEl>
                                        <p:attrNameLst>
                                          <p:attrName>ppt_x</p:attrName>
                                        </p:attrNameLst>
                                      </p:cBhvr>
                                      <p:tavLst>
                                        <p:tav tm="0">
                                          <p:val>
                                            <p:strVal val="ppt_x"/>
                                          </p:val>
                                        </p:tav>
                                        <p:tav tm="100000">
                                          <p:val>
                                            <p:strVal val="ppt_x"/>
                                          </p:val>
                                        </p:tav>
                                      </p:tavLst>
                                    </p:anim>
                                    <p:anim calcmode="lin" valueType="num">
                                      <p:cBhvr additive="base">
                                        <p:cTn id="15" dur="500"/>
                                        <p:tgtEl>
                                          <p:spTgt spid="4"/>
                                        </p:tgtEl>
                                        <p:attrNameLst>
                                          <p:attrName>ppt_y</p:attrName>
                                        </p:attrNameLst>
                                      </p:cBhvr>
                                      <p:tavLst>
                                        <p:tav tm="0">
                                          <p:val>
                                            <p:strVal val="ppt_y"/>
                                          </p:val>
                                        </p:tav>
                                        <p:tav tm="100000">
                                          <p:val>
                                            <p:strVal val="1+ppt_h/2"/>
                                          </p:val>
                                        </p:tav>
                                      </p:tavLst>
                                    </p:anim>
                                    <p:set>
                                      <p:cBhvr>
                                        <p:cTn id="16" dur="1" fill="hold">
                                          <p:stCondLst>
                                            <p:cond delay="499"/>
                                          </p:stCondLst>
                                        </p:cTn>
                                        <p:tgtEl>
                                          <p:spTgt spid="4"/>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9"/>
                                        </p:tgtEl>
                                        <p:attrNameLst>
                                          <p:attrName>ppt_x</p:attrName>
                                        </p:attrNameLst>
                                      </p:cBhvr>
                                      <p:tavLst>
                                        <p:tav tm="0">
                                          <p:val>
                                            <p:strVal val="ppt_x"/>
                                          </p:val>
                                        </p:tav>
                                        <p:tav tm="100000">
                                          <p:val>
                                            <p:strVal val="ppt_x"/>
                                          </p:val>
                                        </p:tav>
                                      </p:tavLst>
                                    </p:anim>
                                    <p:anim calcmode="lin" valueType="num">
                                      <p:cBhvr additive="base">
                                        <p:cTn id="19" dur="500"/>
                                        <p:tgtEl>
                                          <p:spTgt spid="9"/>
                                        </p:tgtEl>
                                        <p:attrNameLst>
                                          <p:attrName>ppt_y</p:attrName>
                                        </p:attrNameLst>
                                      </p:cBhvr>
                                      <p:tavLst>
                                        <p:tav tm="0">
                                          <p:val>
                                            <p:strVal val="ppt_y"/>
                                          </p:val>
                                        </p:tav>
                                        <p:tav tm="100000">
                                          <p:val>
                                            <p:strVal val="1+ppt_h/2"/>
                                          </p:val>
                                        </p:tav>
                                      </p:tavLst>
                                    </p:anim>
                                    <p:set>
                                      <p:cBhvr>
                                        <p:cTn id="20"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グループ化 8"/>
          <p:cNvGrpSpPr/>
          <p:nvPr/>
        </p:nvGrpSpPr>
        <p:grpSpPr>
          <a:xfrm>
            <a:off x="-8046" y="3361927"/>
            <a:ext cx="9433048" cy="1809942"/>
            <a:chOff x="-4464" y="5048058"/>
            <a:chExt cx="9433048" cy="1809942"/>
          </a:xfrm>
        </p:grpSpPr>
        <p:sp>
          <p:nvSpPr>
            <p:cNvPr id="10" name="正方形/長方形 9"/>
            <p:cNvSpPr/>
            <p:nvPr/>
          </p:nvSpPr>
          <p:spPr>
            <a:xfrm>
              <a:off x="7606" y="5048058"/>
              <a:ext cx="9136393" cy="180994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464" y="5120066"/>
              <a:ext cx="9433048" cy="17379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sz="4400" b="1" dirty="0" smtClean="0">
                  <a:solidFill>
                    <a:schemeClr val="bg1"/>
                  </a:solidFill>
                </a:rPr>
                <a:t>⇒問われていることは、 </a:t>
              </a:r>
              <a:endParaRPr lang="en-US" altLang="ja-JP" sz="4400" b="1" dirty="0" smtClean="0">
                <a:solidFill>
                  <a:schemeClr val="bg1"/>
                </a:solidFill>
              </a:endParaRPr>
            </a:p>
            <a:p>
              <a:pPr marL="0" indent="0">
                <a:buFont typeface="Arial" panose="020B0604020202020204" pitchFamily="34" charset="0"/>
                <a:buNone/>
              </a:pPr>
              <a:r>
                <a:rPr lang="ja-JP" altLang="en-US" sz="4400" b="1" dirty="0">
                  <a:solidFill>
                    <a:schemeClr val="bg1"/>
                  </a:solidFill>
                </a:rPr>
                <a:t>　</a:t>
              </a:r>
              <a:r>
                <a:rPr lang="ja-JP" altLang="en-US" sz="4400" b="1" dirty="0" smtClean="0">
                  <a:solidFill>
                    <a:schemeClr val="bg1"/>
                  </a:solidFill>
                </a:rPr>
                <a:t>　　　　　　「賛否／二者択一」</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grpSp>
      <p:sp>
        <p:nvSpPr>
          <p:cNvPr id="12" name="コンテンツ プレースホルダー 2"/>
          <p:cNvSpPr>
            <a:spLocks noGrp="1"/>
          </p:cNvSpPr>
          <p:nvPr>
            <p:ph idx="1"/>
          </p:nvPr>
        </p:nvSpPr>
        <p:spPr>
          <a:xfrm>
            <a:off x="465466" y="1455489"/>
            <a:ext cx="8229600" cy="1404293"/>
          </a:xfrm>
        </p:spPr>
        <p:txBody>
          <a:bodyPr>
            <a:normAutofit/>
          </a:bodyPr>
          <a:lstStyle/>
          <a:p>
            <a:pPr marL="0" indent="0">
              <a:buNone/>
            </a:pPr>
            <a:r>
              <a:rPr lang="ja-JP" altLang="en-US" sz="4000" dirty="0" smtClean="0"/>
              <a:t>小学生</a:t>
            </a:r>
            <a:r>
              <a:rPr lang="ja-JP" altLang="en-US" sz="4000" dirty="0"/>
              <a:t>が携帯電話を持つことについて、あなたは賛成ですか、反対です</a:t>
            </a:r>
            <a:r>
              <a:rPr lang="ja-JP" altLang="en-US" sz="4000" dirty="0" smtClean="0"/>
              <a:t>か。</a:t>
            </a:r>
            <a:endParaRPr lang="en-US" altLang="ja-JP" sz="2800" dirty="0"/>
          </a:p>
          <a:p>
            <a:pPr marL="0" indent="0">
              <a:buNone/>
            </a:pPr>
            <a:endParaRPr kumimoji="1" lang="ja-JP" altLang="en-US" sz="2800" dirty="0"/>
          </a:p>
        </p:txBody>
      </p:sp>
      <p:sp>
        <p:nvSpPr>
          <p:cNvPr id="13" name="正方形/長方形 12"/>
          <p:cNvSpPr/>
          <p:nvPr/>
        </p:nvSpPr>
        <p:spPr>
          <a:xfrm>
            <a:off x="-4464" y="985833"/>
            <a:ext cx="7312768" cy="72008"/>
          </a:xfrm>
          <a:prstGeom prst="rect">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179512" y="339502"/>
            <a:ext cx="6624736" cy="646331"/>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問われていることを理解する</a:t>
            </a:r>
            <a:r>
              <a:rPr lang="ja-JP" altLang="en-US" sz="3600" dirty="0">
                <a:latin typeface="+mj-ea"/>
              </a:rPr>
              <a:t>①</a:t>
            </a:r>
          </a:p>
        </p:txBody>
      </p:sp>
    </p:spTree>
    <p:extLst>
      <p:ext uri="{BB962C8B-B14F-4D97-AF65-F5344CB8AC3E}">
        <p14:creationId xmlns:p14="http://schemas.microsoft.com/office/powerpoint/2010/main" val="2957334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750"/>
                                        <p:tgtEl>
                                          <p:spTgt spid="9"/>
                                        </p:tgtEl>
                                      </p:cBhvr>
                                    </p:animEffect>
                                    <p:anim calcmode="lin" valueType="num">
                                      <p:cBhvr>
                                        <p:cTn id="8" dur="750" fill="hold"/>
                                        <p:tgtEl>
                                          <p:spTgt spid="9"/>
                                        </p:tgtEl>
                                        <p:attrNameLst>
                                          <p:attrName>ppt_x</p:attrName>
                                        </p:attrNameLst>
                                      </p:cBhvr>
                                      <p:tavLst>
                                        <p:tav tm="0">
                                          <p:val>
                                            <p:strVal val="#ppt_x"/>
                                          </p:val>
                                        </p:tav>
                                        <p:tav tm="100000">
                                          <p:val>
                                            <p:strVal val="#ppt_x"/>
                                          </p:val>
                                        </p:tav>
                                      </p:tavLst>
                                    </p:anim>
                                    <p:anim calcmode="lin" valueType="num">
                                      <p:cBhvr>
                                        <p:cTn id="9" dur="75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en-US" altLang="ja-JP" sz="4800" dirty="0" smtClean="0">
                <a:solidFill>
                  <a:schemeClr val="bg1"/>
                </a:solidFill>
                <a:latin typeface="+mj-ea"/>
                <a:ea typeface="+mj-ea"/>
              </a:rPr>
              <a:t>Q3</a:t>
            </a:r>
            <a:r>
              <a:rPr lang="ja-JP" altLang="en-US" sz="4800" dirty="0" smtClean="0">
                <a:solidFill>
                  <a:schemeClr val="bg1"/>
                </a:solidFill>
                <a:latin typeface="+mj-ea"/>
                <a:ea typeface="+mj-ea"/>
              </a:rPr>
              <a:t>）</a:t>
            </a:r>
            <a:endParaRPr lang="en-US" altLang="ja-JP" sz="3600" dirty="0">
              <a:solidFill>
                <a:schemeClr val="bg1"/>
              </a:solidFill>
              <a:latin typeface="+mj-ea"/>
              <a:ea typeface="+mj-ea"/>
            </a:endParaRPr>
          </a:p>
          <a:p>
            <a:pPr marL="0" indent="0">
              <a:buNone/>
            </a:pPr>
            <a:r>
              <a:rPr lang="ja-JP" altLang="en-US" dirty="0" smtClean="0"/>
              <a:t>　　　　　　　　　　　　</a:t>
            </a:r>
            <a:endParaRPr kumimoji="1" lang="ja-JP" altLang="en-US" dirty="0"/>
          </a:p>
        </p:txBody>
      </p:sp>
      <p:sp>
        <p:nvSpPr>
          <p:cNvPr id="9" name="角丸四角形 8"/>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944771" y="322668"/>
            <a:ext cx="1991251" cy="707886"/>
          </a:xfrm>
          <a:prstGeom prst="rect">
            <a:avLst/>
          </a:prstGeom>
          <a:noFill/>
        </p:spPr>
        <p:txBody>
          <a:bodyPr wrap="none" rtlCol="0">
            <a:spAutoFit/>
          </a:bodyPr>
          <a:lstStyle/>
          <a:p>
            <a:r>
              <a:rPr kumimoji="1" lang="ja-JP" altLang="en-US" sz="2000" b="1" dirty="0" smtClean="0">
                <a:solidFill>
                  <a:srgbClr val="C00000"/>
                </a:solidFill>
              </a:rPr>
              <a:t>テーマの</a:t>
            </a:r>
            <a:r>
              <a:rPr lang="ja-JP" altLang="en-US" sz="2000" b="1" dirty="0" smtClean="0">
                <a:solidFill>
                  <a:srgbClr val="C00000"/>
                </a:solidFill>
              </a:rPr>
              <a:t>問題点</a:t>
            </a:r>
            <a:endParaRPr lang="en-US" altLang="ja-JP" sz="2000" b="1" dirty="0" smtClean="0">
              <a:solidFill>
                <a:srgbClr val="C00000"/>
              </a:solidFill>
            </a:endParaRPr>
          </a:p>
          <a:p>
            <a:r>
              <a:rPr kumimoji="1" lang="ja-JP" altLang="en-US" sz="2000" b="1" dirty="0" smtClean="0">
                <a:solidFill>
                  <a:srgbClr val="C00000"/>
                </a:solidFill>
              </a:rPr>
              <a:t>／原因／解決策</a:t>
            </a:r>
            <a:endParaRPr kumimoji="1" lang="ja-JP" altLang="en-US" sz="2000" b="1" dirty="0">
              <a:solidFill>
                <a:srgbClr val="C00000"/>
              </a:solidFill>
            </a:endParaRPr>
          </a:p>
        </p:txBody>
      </p:sp>
      <p:sp>
        <p:nvSpPr>
          <p:cNvPr id="7" name="コンテンツ プレースホルダー 2"/>
          <p:cNvSpPr txBox="1">
            <a:spLocks/>
          </p:cNvSpPr>
          <p:nvPr/>
        </p:nvSpPr>
        <p:spPr>
          <a:xfrm>
            <a:off x="446856" y="1635646"/>
            <a:ext cx="8229600" cy="310319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800" dirty="0" smtClean="0"/>
              <a:t>あなたの地域にはどのようなごみ問題がありますか。その原因や対策について、あなたの考えを書きなさい。</a:t>
            </a:r>
            <a:r>
              <a:rPr lang="ja-JP" altLang="en-US" dirty="0" smtClean="0"/>
              <a:t>　　　　　　　　　　　　</a:t>
            </a:r>
            <a:endParaRPr lang="ja-JP" altLang="en-US" dirty="0"/>
          </a:p>
        </p:txBody>
      </p:sp>
    </p:spTree>
    <p:extLst>
      <p:ext uri="{BB962C8B-B14F-4D97-AF65-F5344CB8AC3E}">
        <p14:creationId xmlns:p14="http://schemas.microsoft.com/office/powerpoint/2010/main" val="1854776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序論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347614"/>
            <a:ext cx="8229600" cy="189570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t>私の住んでいる地域では、家電の不法投棄が問題になっている。リサイクルに出さなければならないエアコンやテレビなどが林に捨てられている。</a:t>
            </a:r>
            <a:endParaRPr lang="en-US" altLang="ja-JP" dirty="0"/>
          </a:p>
        </p:txBody>
      </p:sp>
      <p:grpSp>
        <p:nvGrpSpPr>
          <p:cNvPr id="10" name="グループ化 9"/>
          <p:cNvGrpSpPr/>
          <p:nvPr/>
        </p:nvGrpSpPr>
        <p:grpSpPr>
          <a:xfrm>
            <a:off x="350066" y="3460889"/>
            <a:ext cx="8443867" cy="1559133"/>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380024"/>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b="1" dirty="0">
                  <a:solidFill>
                    <a:srgbClr val="C00000"/>
                  </a:solidFill>
                </a:rPr>
                <a:t>テーマの問題点や原因、解決策</a:t>
              </a:r>
              <a:r>
                <a:rPr lang="ja-JP" altLang="en-US" sz="2800" dirty="0"/>
                <a:t>について設問で問われている場合は、まず、どんな問題を取り上げるのかを序論で示す。</a:t>
              </a:r>
              <a:endParaRPr lang="ja-JP" altLang="en-US" sz="3000" dirty="0"/>
            </a:p>
          </p:txBody>
        </p:sp>
      </p:grpSp>
      <p:sp>
        <p:nvSpPr>
          <p:cNvPr id="13" name="角丸四角形 12"/>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44771" y="322668"/>
            <a:ext cx="1991251" cy="707886"/>
          </a:xfrm>
          <a:prstGeom prst="rect">
            <a:avLst/>
          </a:prstGeom>
          <a:noFill/>
        </p:spPr>
        <p:txBody>
          <a:bodyPr wrap="none" rtlCol="0">
            <a:spAutoFit/>
          </a:bodyPr>
          <a:lstStyle/>
          <a:p>
            <a:r>
              <a:rPr kumimoji="1" lang="ja-JP" altLang="en-US" sz="2000" b="1" dirty="0" smtClean="0">
                <a:solidFill>
                  <a:srgbClr val="C00000"/>
                </a:solidFill>
              </a:rPr>
              <a:t>テーマの</a:t>
            </a:r>
            <a:r>
              <a:rPr lang="ja-JP" altLang="en-US" sz="2000" b="1" dirty="0" smtClean="0">
                <a:solidFill>
                  <a:srgbClr val="C00000"/>
                </a:solidFill>
              </a:rPr>
              <a:t>問題点</a:t>
            </a:r>
            <a:endParaRPr lang="en-US" altLang="ja-JP" sz="2000" b="1" dirty="0" smtClean="0">
              <a:solidFill>
                <a:srgbClr val="C00000"/>
              </a:solidFill>
            </a:endParaRPr>
          </a:p>
          <a:p>
            <a:r>
              <a:rPr kumimoji="1" lang="ja-JP" altLang="en-US" sz="2000" b="1" dirty="0" smtClean="0">
                <a:solidFill>
                  <a:srgbClr val="C00000"/>
                </a:solidFill>
              </a:rPr>
              <a:t>／原因／解決策</a:t>
            </a:r>
            <a:endParaRPr kumimoji="1" lang="ja-JP" altLang="en-US" sz="2000" b="1" dirty="0">
              <a:solidFill>
                <a:srgbClr val="C00000"/>
              </a:solidFill>
            </a:endParaRPr>
          </a:p>
        </p:txBody>
      </p:sp>
    </p:spTree>
    <p:extLst>
      <p:ext uri="{BB962C8B-B14F-4D97-AF65-F5344CB8AC3E}">
        <p14:creationId xmlns:p14="http://schemas.microsoft.com/office/powerpoint/2010/main" val="115820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本論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684155"/>
            <a:ext cx="8229600" cy="153566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smtClean="0"/>
              <a:t>廃棄</a:t>
            </a:r>
            <a:r>
              <a:rPr lang="ja-JP" altLang="en-US" sz="3600" dirty="0"/>
              <a:t>する際にリサイクル料金がかかるので、不法投棄が増えている。</a:t>
            </a:r>
            <a:endParaRPr lang="en-US" altLang="ja-JP" sz="3600" dirty="0"/>
          </a:p>
        </p:txBody>
      </p:sp>
      <p:grpSp>
        <p:nvGrpSpPr>
          <p:cNvPr id="10" name="グループ化 9"/>
          <p:cNvGrpSpPr/>
          <p:nvPr/>
        </p:nvGrpSpPr>
        <p:grpSpPr>
          <a:xfrm>
            <a:off x="350066" y="3507854"/>
            <a:ext cx="8443867" cy="1296144"/>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663809"/>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序論で述べた問題点の原因を示す。</a:t>
              </a:r>
              <a:endParaRPr lang="en-US" altLang="ja-JP" sz="2800" dirty="0"/>
            </a:p>
          </p:txBody>
        </p:sp>
      </p:grpSp>
      <p:sp>
        <p:nvSpPr>
          <p:cNvPr id="13" name="角丸四角形 12"/>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44771" y="322668"/>
            <a:ext cx="1991251" cy="707886"/>
          </a:xfrm>
          <a:prstGeom prst="rect">
            <a:avLst/>
          </a:prstGeom>
          <a:noFill/>
        </p:spPr>
        <p:txBody>
          <a:bodyPr wrap="none" rtlCol="0">
            <a:spAutoFit/>
          </a:bodyPr>
          <a:lstStyle/>
          <a:p>
            <a:r>
              <a:rPr kumimoji="1" lang="ja-JP" altLang="en-US" sz="2000" b="1" dirty="0" smtClean="0">
                <a:solidFill>
                  <a:srgbClr val="C00000"/>
                </a:solidFill>
              </a:rPr>
              <a:t>テーマの</a:t>
            </a:r>
            <a:r>
              <a:rPr lang="ja-JP" altLang="en-US" sz="2000" b="1" dirty="0" smtClean="0">
                <a:solidFill>
                  <a:srgbClr val="C00000"/>
                </a:solidFill>
              </a:rPr>
              <a:t>問題点</a:t>
            </a:r>
            <a:endParaRPr lang="en-US" altLang="ja-JP" sz="2000" b="1" dirty="0" smtClean="0">
              <a:solidFill>
                <a:srgbClr val="C00000"/>
              </a:solidFill>
            </a:endParaRPr>
          </a:p>
          <a:p>
            <a:r>
              <a:rPr kumimoji="1" lang="ja-JP" altLang="en-US" sz="2000" b="1" dirty="0" smtClean="0">
                <a:solidFill>
                  <a:srgbClr val="C00000"/>
                </a:solidFill>
              </a:rPr>
              <a:t>／原因／解決策</a:t>
            </a:r>
            <a:endParaRPr kumimoji="1" lang="ja-JP" altLang="en-US" sz="2000" b="1" dirty="0">
              <a:solidFill>
                <a:srgbClr val="C00000"/>
              </a:solidFill>
            </a:endParaRPr>
          </a:p>
        </p:txBody>
      </p:sp>
    </p:spTree>
    <p:extLst>
      <p:ext uri="{BB962C8B-B14F-4D97-AF65-F5344CB8AC3E}">
        <p14:creationId xmlns:p14="http://schemas.microsoft.com/office/powerpoint/2010/main" val="303125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結論</a:t>
            </a:r>
            <a:r>
              <a:rPr lang="ja-JP" altLang="en-US" sz="3600" dirty="0">
                <a:solidFill>
                  <a:schemeClr val="bg1"/>
                </a:solidFill>
              </a:rPr>
              <a:t>＜</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756163"/>
            <a:ext cx="8229600" cy="14636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600" dirty="0"/>
              <a:t>資源を有効利用するために費用がかかることを消費者に理解させる必要がある。</a:t>
            </a:r>
            <a:endParaRPr lang="en-US" altLang="ja-JP" sz="3600" dirty="0"/>
          </a:p>
        </p:txBody>
      </p:sp>
      <p:grpSp>
        <p:nvGrpSpPr>
          <p:cNvPr id="10" name="グループ化 9"/>
          <p:cNvGrpSpPr/>
          <p:nvPr/>
        </p:nvGrpSpPr>
        <p:grpSpPr>
          <a:xfrm>
            <a:off x="350066" y="3507854"/>
            <a:ext cx="8443867" cy="1296144"/>
            <a:chOff x="395536" y="4221088"/>
            <a:chExt cx="8443867" cy="1913482"/>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663809"/>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解決策についての考えを示す。</a:t>
              </a:r>
              <a:endParaRPr lang="en-US" altLang="ja-JP" sz="2800" dirty="0"/>
            </a:p>
          </p:txBody>
        </p:sp>
      </p:grpSp>
      <p:sp>
        <p:nvSpPr>
          <p:cNvPr id="13" name="角丸四角形 12"/>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44771" y="322668"/>
            <a:ext cx="1991251" cy="707886"/>
          </a:xfrm>
          <a:prstGeom prst="rect">
            <a:avLst/>
          </a:prstGeom>
          <a:noFill/>
        </p:spPr>
        <p:txBody>
          <a:bodyPr wrap="none" rtlCol="0">
            <a:spAutoFit/>
          </a:bodyPr>
          <a:lstStyle/>
          <a:p>
            <a:r>
              <a:rPr kumimoji="1" lang="ja-JP" altLang="en-US" sz="2000" b="1" dirty="0" smtClean="0">
                <a:solidFill>
                  <a:srgbClr val="C00000"/>
                </a:solidFill>
              </a:rPr>
              <a:t>テーマの</a:t>
            </a:r>
            <a:r>
              <a:rPr lang="ja-JP" altLang="en-US" sz="2000" b="1" dirty="0" smtClean="0">
                <a:solidFill>
                  <a:srgbClr val="C00000"/>
                </a:solidFill>
              </a:rPr>
              <a:t>問題点</a:t>
            </a:r>
            <a:endParaRPr lang="en-US" altLang="ja-JP" sz="2000" b="1" dirty="0" smtClean="0">
              <a:solidFill>
                <a:srgbClr val="C00000"/>
              </a:solidFill>
            </a:endParaRPr>
          </a:p>
          <a:p>
            <a:r>
              <a:rPr kumimoji="1" lang="ja-JP" altLang="en-US" sz="2000" b="1" dirty="0" smtClean="0">
                <a:solidFill>
                  <a:srgbClr val="C00000"/>
                </a:solidFill>
              </a:rPr>
              <a:t>／原因／解決策</a:t>
            </a:r>
            <a:endParaRPr kumimoji="1" lang="ja-JP" altLang="en-US" sz="2000" b="1" dirty="0">
              <a:solidFill>
                <a:srgbClr val="C00000"/>
              </a:solidFill>
            </a:endParaRPr>
          </a:p>
        </p:txBody>
      </p:sp>
    </p:spTree>
    <p:extLst>
      <p:ext uri="{BB962C8B-B14F-4D97-AF65-F5344CB8AC3E}">
        <p14:creationId xmlns:p14="http://schemas.microsoft.com/office/powerpoint/2010/main" val="86054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ja-JP" altLang="en-US" sz="4800" dirty="0" smtClean="0">
                <a:solidFill>
                  <a:schemeClr val="bg1"/>
                </a:solidFill>
              </a:rPr>
              <a:t>結論</a:t>
            </a:r>
            <a:r>
              <a:rPr lang="ja-JP" altLang="en-US" sz="4000" dirty="0" smtClean="0">
                <a:solidFill>
                  <a:schemeClr val="bg1"/>
                </a:solidFill>
              </a:rPr>
              <a:t>＋</a:t>
            </a:r>
            <a:r>
              <a:rPr lang="en-US" altLang="ja-JP" sz="5400" dirty="0" smtClean="0">
                <a:solidFill>
                  <a:schemeClr val="bg1"/>
                </a:solidFill>
              </a:rPr>
              <a:t>α</a:t>
            </a:r>
            <a:r>
              <a:rPr lang="en-US" altLang="ja-JP" sz="6600" dirty="0" smtClean="0">
                <a:solidFill>
                  <a:schemeClr val="bg1"/>
                </a:solidFill>
              </a:rPr>
              <a:t> </a:t>
            </a:r>
            <a:r>
              <a:rPr lang="ja-JP" altLang="en-US" sz="3600" dirty="0" smtClean="0">
                <a:solidFill>
                  <a:schemeClr val="bg1"/>
                </a:solidFill>
              </a:rPr>
              <a:t>＜解答例</a:t>
            </a:r>
            <a:r>
              <a:rPr lang="ja-JP" altLang="en-US" sz="3600" dirty="0">
                <a:solidFill>
                  <a:schemeClr val="bg1"/>
                </a:solidFill>
              </a:rPr>
              <a:t>＞</a:t>
            </a:r>
            <a:endParaRPr lang="en-US" altLang="ja-JP" sz="3600" dirty="0">
              <a:solidFill>
                <a:schemeClr val="bg1"/>
              </a:solidFill>
            </a:endParaRPr>
          </a:p>
          <a:p>
            <a:pPr marL="0" indent="0">
              <a:buNone/>
            </a:pPr>
            <a:r>
              <a:rPr lang="ja-JP" altLang="en-US" dirty="0" smtClean="0"/>
              <a:t>　　　　　　　　　　　　</a:t>
            </a:r>
            <a:endParaRPr kumimoji="1" lang="ja-JP" altLang="en-US" dirty="0"/>
          </a:p>
        </p:txBody>
      </p:sp>
      <p:sp>
        <p:nvSpPr>
          <p:cNvPr id="6" name="コンテンツ プレースホルダー 2"/>
          <p:cNvSpPr txBox="1">
            <a:spLocks/>
          </p:cNvSpPr>
          <p:nvPr/>
        </p:nvSpPr>
        <p:spPr>
          <a:xfrm>
            <a:off x="473394" y="1347614"/>
            <a:ext cx="8229600" cy="24601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dirty="0">
                <a:solidFill>
                  <a:schemeClr val="bg1">
                    <a:lumMod val="65000"/>
                  </a:schemeClr>
                </a:solidFill>
              </a:rPr>
              <a:t>資源を有効利用するために費用がかかることを消費者に理解させる必要がある。</a:t>
            </a:r>
            <a:r>
              <a:rPr lang="ja-JP" altLang="en-US" dirty="0"/>
              <a:t>そのためには、国が、家電リサイクルの社会への貢献について、消費者に情報を発信することが求められる。</a:t>
            </a:r>
            <a:endParaRPr lang="en-US" altLang="ja-JP" dirty="0"/>
          </a:p>
        </p:txBody>
      </p:sp>
      <p:grpSp>
        <p:nvGrpSpPr>
          <p:cNvPr id="10" name="グループ化 9"/>
          <p:cNvGrpSpPr/>
          <p:nvPr/>
        </p:nvGrpSpPr>
        <p:grpSpPr>
          <a:xfrm>
            <a:off x="350066" y="4011911"/>
            <a:ext cx="8443867" cy="1008112"/>
            <a:chOff x="395536" y="4198317"/>
            <a:chExt cx="8443867" cy="1936253"/>
          </a:xfrm>
        </p:grpSpPr>
        <p:sp>
          <p:nvSpPr>
            <p:cNvPr id="8" name="角丸四角形 7"/>
            <p:cNvSpPr/>
            <p:nvPr/>
          </p:nvSpPr>
          <p:spPr>
            <a:xfrm>
              <a:off x="395536" y="4221088"/>
              <a:ext cx="8443867" cy="1913482"/>
            </a:xfrm>
            <a:prstGeom prst="roundRect">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518864" y="4198317"/>
              <a:ext cx="8229600" cy="13644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3000" dirty="0" smtClean="0"/>
                <a:t>⇒</a:t>
              </a:r>
              <a:r>
                <a:rPr lang="ja-JP" altLang="en-US" sz="2800" dirty="0"/>
                <a:t>今後どうしたらよいかについて、具体的に誰が何をすべきかを加えると結論がより</a:t>
              </a:r>
              <a:r>
                <a:rPr lang="ja-JP" altLang="en-US" sz="2800" dirty="0" smtClean="0"/>
                <a:t>深まる。</a:t>
              </a:r>
              <a:endParaRPr lang="en-US" altLang="ja-JP" sz="2800" dirty="0"/>
            </a:p>
          </p:txBody>
        </p:sp>
      </p:grpSp>
      <p:sp>
        <p:nvSpPr>
          <p:cNvPr id="13" name="角丸四角形 12"/>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6944771" y="322668"/>
            <a:ext cx="1991251" cy="707886"/>
          </a:xfrm>
          <a:prstGeom prst="rect">
            <a:avLst/>
          </a:prstGeom>
          <a:noFill/>
        </p:spPr>
        <p:txBody>
          <a:bodyPr wrap="none" rtlCol="0">
            <a:spAutoFit/>
          </a:bodyPr>
          <a:lstStyle/>
          <a:p>
            <a:r>
              <a:rPr kumimoji="1" lang="ja-JP" altLang="en-US" sz="2000" b="1" dirty="0" smtClean="0">
                <a:solidFill>
                  <a:srgbClr val="C00000"/>
                </a:solidFill>
              </a:rPr>
              <a:t>テーマの</a:t>
            </a:r>
            <a:r>
              <a:rPr lang="ja-JP" altLang="en-US" sz="2000" b="1" dirty="0" smtClean="0">
                <a:solidFill>
                  <a:srgbClr val="C00000"/>
                </a:solidFill>
              </a:rPr>
              <a:t>問題点</a:t>
            </a:r>
            <a:endParaRPr lang="en-US" altLang="ja-JP" sz="2000" b="1" dirty="0" smtClean="0">
              <a:solidFill>
                <a:srgbClr val="C00000"/>
              </a:solidFill>
            </a:endParaRPr>
          </a:p>
          <a:p>
            <a:r>
              <a:rPr kumimoji="1" lang="ja-JP" altLang="en-US" sz="2000" b="1" dirty="0" smtClean="0">
                <a:solidFill>
                  <a:srgbClr val="C00000"/>
                </a:solidFill>
              </a:rPr>
              <a:t>／原因／解決策</a:t>
            </a:r>
            <a:endParaRPr kumimoji="1" lang="ja-JP" altLang="en-US" sz="2000" b="1" dirty="0">
              <a:solidFill>
                <a:srgbClr val="C00000"/>
              </a:solidFill>
            </a:endParaRPr>
          </a:p>
        </p:txBody>
      </p:sp>
    </p:spTree>
    <p:extLst>
      <p:ext uri="{BB962C8B-B14F-4D97-AF65-F5344CB8AC3E}">
        <p14:creationId xmlns:p14="http://schemas.microsoft.com/office/powerpoint/2010/main" val="3830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flipH="1">
            <a:off x="4788024" y="947137"/>
            <a:ext cx="131465" cy="29084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691683" y="195486"/>
            <a:ext cx="7056781" cy="7763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テーマの問題点／原因／解決策</a:t>
            </a:r>
            <a:endParaRPr kumimoji="1" lang="ja-JP" altLang="en-US" sz="2000" dirty="0"/>
          </a:p>
        </p:txBody>
      </p:sp>
      <p:sp>
        <p:nvSpPr>
          <p:cNvPr id="5" name="正方形/長方形 4"/>
          <p:cNvSpPr/>
          <p:nvPr/>
        </p:nvSpPr>
        <p:spPr>
          <a:xfrm>
            <a:off x="1691680" y="1461651"/>
            <a:ext cx="7056783"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solidFill>
                  <a:schemeClr val="tx1"/>
                </a:solidFill>
              </a:rPr>
              <a:t>　</a:t>
            </a:r>
            <a:r>
              <a:rPr lang="ja-JP" altLang="en-US" sz="2400" dirty="0" smtClean="0">
                <a:solidFill>
                  <a:schemeClr val="tx1"/>
                </a:solidFill>
              </a:rPr>
              <a:t>　　　　　  </a:t>
            </a:r>
            <a:r>
              <a:rPr kumimoji="1" lang="ja-JP" altLang="en-US" sz="2800" dirty="0" smtClean="0">
                <a:solidFill>
                  <a:schemeClr val="tx1"/>
                </a:solidFill>
              </a:rPr>
              <a:t>序論：　現状（問題点）</a:t>
            </a:r>
            <a:endParaRPr kumimoji="1" lang="ja-JP" altLang="en-US" sz="2400" dirty="0">
              <a:solidFill>
                <a:schemeClr val="tx1"/>
              </a:solidFill>
            </a:endParaRPr>
          </a:p>
        </p:txBody>
      </p:sp>
      <p:sp>
        <p:nvSpPr>
          <p:cNvPr id="6" name="正方形/長方形 5"/>
          <p:cNvSpPr/>
          <p:nvPr/>
        </p:nvSpPr>
        <p:spPr>
          <a:xfrm>
            <a:off x="1691680" y="2512110"/>
            <a:ext cx="7056783" cy="72008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3200" dirty="0" smtClean="0">
                <a:solidFill>
                  <a:schemeClr val="tx1"/>
                </a:solidFill>
              </a:rPr>
              <a:t>　　　　　</a:t>
            </a:r>
            <a:r>
              <a:rPr kumimoji="1" lang="ja-JP" altLang="en-US" sz="2800" dirty="0" smtClean="0">
                <a:solidFill>
                  <a:schemeClr val="tx1"/>
                </a:solidFill>
              </a:rPr>
              <a:t>本論：　原因</a:t>
            </a:r>
            <a:endParaRPr kumimoji="1" lang="ja-JP" altLang="en-US" sz="3200" dirty="0">
              <a:solidFill>
                <a:schemeClr val="tx1"/>
              </a:solidFill>
            </a:endParaRPr>
          </a:p>
        </p:txBody>
      </p:sp>
      <p:sp>
        <p:nvSpPr>
          <p:cNvPr id="7" name="正方形/長方形 6"/>
          <p:cNvSpPr/>
          <p:nvPr/>
        </p:nvSpPr>
        <p:spPr>
          <a:xfrm>
            <a:off x="1691681" y="3520224"/>
            <a:ext cx="7056783" cy="72007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smtClean="0">
                <a:solidFill>
                  <a:schemeClr val="tx1"/>
                </a:solidFill>
              </a:rPr>
              <a:t>　　　　　  結論：　解決策</a:t>
            </a:r>
            <a:endParaRPr kumimoji="1" lang="en-US" altLang="ja-JP" sz="2800" dirty="0" smtClean="0">
              <a:solidFill>
                <a:schemeClr val="tx1"/>
              </a:solidFill>
            </a:endParaRPr>
          </a:p>
        </p:txBody>
      </p:sp>
      <p:sp>
        <p:nvSpPr>
          <p:cNvPr id="8" name="正方形/長方形 7"/>
          <p:cNvSpPr/>
          <p:nvPr/>
        </p:nvSpPr>
        <p:spPr>
          <a:xfrm>
            <a:off x="1043608" y="1439457"/>
            <a:ext cx="432048" cy="352092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文章の展開</a:t>
            </a:r>
            <a:endParaRPr kumimoji="1" lang="ja-JP" altLang="en-US" dirty="0">
              <a:solidFill>
                <a:schemeClr val="tx1"/>
              </a:solidFill>
            </a:endParaRPr>
          </a:p>
        </p:txBody>
      </p:sp>
      <p:sp>
        <p:nvSpPr>
          <p:cNvPr id="9" name="正方形/長方形 8"/>
          <p:cNvSpPr/>
          <p:nvPr/>
        </p:nvSpPr>
        <p:spPr>
          <a:xfrm>
            <a:off x="1691680" y="4240303"/>
            <a:ext cx="7056784" cy="72007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t>    </a:t>
            </a:r>
            <a:r>
              <a:rPr lang="ja-JP" altLang="en-US" sz="2800" dirty="0"/>
              <a:t> </a:t>
            </a:r>
            <a:r>
              <a:rPr lang="en-US" altLang="ja-JP" sz="4000" dirty="0" smtClean="0"/>
              <a:t>+α</a:t>
            </a:r>
            <a:r>
              <a:rPr lang="ja-JP" altLang="en-US" sz="2800" dirty="0" smtClean="0"/>
              <a:t>：　今後どうしたらよいか</a:t>
            </a:r>
            <a:endParaRPr lang="ja-JP" altLang="en-US" sz="2800" dirty="0"/>
          </a:p>
        </p:txBody>
      </p:sp>
      <p:sp>
        <p:nvSpPr>
          <p:cNvPr id="10" name="正方形/長方形 9"/>
          <p:cNvSpPr/>
          <p:nvPr/>
        </p:nvSpPr>
        <p:spPr>
          <a:xfrm>
            <a:off x="1043608" y="220211"/>
            <a:ext cx="432048" cy="72692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設問</a:t>
            </a:r>
            <a:endParaRPr kumimoji="1" lang="ja-JP" altLang="en-US" sz="1600" dirty="0">
              <a:solidFill>
                <a:schemeClr val="tx1"/>
              </a:solidFill>
            </a:endParaRPr>
          </a:p>
        </p:txBody>
      </p:sp>
      <p:sp>
        <p:nvSpPr>
          <p:cNvPr id="15" name="正方形/長方形 14"/>
          <p:cNvSpPr/>
          <p:nvPr/>
        </p:nvSpPr>
        <p:spPr>
          <a:xfrm>
            <a:off x="0" y="0"/>
            <a:ext cx="683568"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007" y="2012622"/>
            <a:ext cx="615553" cy="1100622"/>
          </a:xfrm>
          <a:prstGeom prst="rect">
            <a:avLst/>
          </a:prstGeom>
          <a:noFill/>
        </p:spPr>
        <p:txBody>
          <a:bodyPr vert="eaVert" wrap="none" rtlCol="0">
            <a:spAutoFit/>
          </a:bodyPr>
          <a:lstStyle/>
          <a:p>
            <a:r>
              <a:rPr kumimoji="1" lang="ja-JP" altLang="en-US" sz="2800" b="1" dirty="0" smtClean="0">
                <a:solidFill>
                  <a:schemeClr val="bg1"/>
                </a:solidFill>
              </a:rPr>
              <a:t>まとめ</a:t>
            </a:r>
            <a:endParaRPr kumimoji="1" lang="ja-JP" altLang="en-US" sz="2800" b="1" dirty="0">
              <a:solidFill>
                <a:schemeClr val="bg1"/>
              </a:solidFill>
            </a:endParaRPr>
          </a:p>
        </p:txBody>
      </p:sp>
    </p:spTree>
    <p:extLst>
      <p:ext uri="{BB962C8B-B14F-4D97-AF65-F5344CB8AC3E}">
        <p14:creationId xmlns:p14="http://schemas.microsoft.com/office/powerpoint/2010/main" val="3172493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41731" y="735546"/>
            <a:ext cx="5292586" cy="91145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ja-JP" altLang="en-US" dirty="0">
                <a:solidFill>
                  <a:prstClr val="white"/>
                </a:solidFill>
                <a:latin typeface="Calibri"/>
                <a:ea typeface="ＭＳ Ｐゴシック" panose="020B0600070205080204" pitchFamily="50" charset="-128"/>
              </a:rPr>
              <a:t>あなたの地域にはどのようなごみ問題がありますか。その原因や対策について、あなたの考えを書きなさい。</a:t>
            </a:r>
          </a:p>
        </p:txBody>
      </p:sp>
      <p:sp>
        <p:nvSpPr>
          <p:cNvPr id="7" name="正方形/長方形 6"/>
          <p:cNvSpPr/>
          <p:nvPr/>
        </p:nvSpPr>
        <p:spPr>
          <a:xfrm>
            <a:off x="2141731" y="1815666"/>
            <a:ext cx="5292587" cy="664394"/>
          </a:xfrm>
          <a:prstGeom prst="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序論：　</a:t>
            </a:r>
            <a:r>
              <a:rPr lang="zh-TW" altLang="en-US" sz="1200" dirty="0">
                <a:solidFill>
                  <a:prstClr val="black"/>
                </a:solidFill>
                <a:latin typeface="Calibri"/>
              </a:rPr>
              <a:t>現状（問題点）</a:t>
            </a:r>
            <a:endParaRPr lang="en-US" altLang="zh-TW" sz="1200" dirty="0">
              <a:solidFill>
                <a:prstClr val="black"/>
              </a:solidFill>
              <a:latin typeface="Calibri"/>
            </a:endParaRPr>
          </a:p>
          <a:p>
            <a:pPr defTabSz="685800"/>
            <a:r>
              <a:rPr lang="ja-JP" altLang="en-US" sz="1200" b="1" dirty="0">
                <a:solidFill>
                  <a:srgbClr val="F79646">
                    <a:lumMod val="75000"/>
                  </a:srgbClr>
                </a:solidFill>
                <a:latin typeface="Calibri"/>
                <a:ea typeface="ＭＳ Ｐゴシック" panose="020B0600070205080204" pitchFamily="50" charset="-128"/>
              </a:rPr>
              <a:t>私の住んでいる地域では、家電の不法投棄が問題になっている。リサイクルに出さなければならないエアコンやテレビなどが林に捨てられている。</a:t>
            </a:r>
          </a:p>
          <a:p>
            <a:pPr defTabSz="685800"/>
            <a:endParaRPr lang="zh-TW" altLang="en-US" sz="1200" dirty="0">
              <a:solidFill>
                <a:prstClr val="black"/>
              </a:solidFill>
              <a:latin typeface="Calibri"/>
            </a:endParaRPr>
          </a:p>
        </p:txBody>
      </p:sp>
      <p:sp>
        <p:nvSpPr>
          <p:cNvPr id="10" name="正方形/長方形 9"/>
          <p:cNvSpPr/>
          <p:nvPr/>
        </p:nvSpPr>
        <p:spPr>
          <a:xfrm>
            <a:off x="2141731" y="2636147"/>
            <a:ext cx="5292587" cy="664394"/>
          </a:xfrm>
          <a:prstGeom prst="rect">
            <a:avLst/>
          </a:prstGeom>
          <a:no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本論：　原因</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F79646">
                    <a:lumMod val="75000"/>
                  </a:srgbClr>
                </a:solidFill>
                <a:latin typeface="Calibri"/>
                <a:ea typeface="ＭＳ Ｐゴシック" panose="020B0600070205080204" pitchFamily="50" charset="-128"/>
              </a:rPr>
              <a:t>家電リサイクル法により、廃棄する際にリサイクル料金がかかるので、不法投棄が増えている。</a:t>
            </a:r>
          </a:p>
        </p:txBody>
      </p:sp>
      <p:sp>
        <p:nvSpPr>
          <p:cNvPr id="11" name="正方形/長方形 10"/>
          <p:cNvSpPr/>
          <p:nvPr/>
        </p:nvSpPr>
        <p:spPr>
          <a:xfrm>
            <a:off x="2141731" y="3479167"/>
            <a:ext cx="5292587" cy="656708"/>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結論：　解決策</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F79646">
                    <a:lumMod val="75000"/>
                  </a:srgbClr>
                </a:solidFill>
                <a:latin typeface="Calibri"/>
                <a:ea typeface="ＭＳ Ｐゴシック" panose="020B0600070205080204" pitchFamily="50" charset="-128"/>
              </a:rPr>
              <a:t>資源を有効利用するために費用がかかることを消費者に理解させる必要がある。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18" name="正方形/長方形 17"/>
          <p:cNvSpPr/>
          <p:nvPr/>
        </p:nvSpPr>
        <p:spPr>
          <a:xfrm>
            <a:off x="1655676" y="1815666"/>
            <a:ext cx="324036" cy="3024337"/>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350" dirty="0">
                <a:solidFill>
                  <a:prstClr val="black"/>
                </a:solidFill>
                <a:latin typeface="Calibri"/>
                <a:ea typeface="ＭＳ Ｐゴシック" panose="020B0600070205080204" pitchFamily="50" charset="-128"/>
              </a:rPr>
              <a:t>文章の展開</a:t>
            </a:r>
          </a:p>
        </p:txBody>
      </p:sp>
      <p:sp>
        <p:nvSpPr>
          <p:cNvPr id="22" name="正方形/長方形 21"/>
          <p:cNvSpPr/>
          <p:nvPr/>
        </p:nvSpPr>
        <p:spPr>
          <a:xfrm>
            <a:off x="2141730" y="4169744"/>
            <a:ext cx="5292588" cy="668208"/>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685800"/>
            <a:r>
              <a:rPr lang="ja-JP" altLang="en-US" sz="1200" dirty="0">
                <a:solidFill>
                  <a:prstClr val="black"/>
                </a:solidFill>
                <a:latin typeface="Calibri"/>
                <a:ea typeface="ＭＳ Ｐゴシック" panose="020B0600070205080204" pitchFamily="50" charset="-128"/>
              </a:rPr>
              <a:t> 結論</a:t>
            </a:r>
            <a:r>
              <a:rPr lang="en-US" altLang="ja-JP" sz="1200" dirty="0">
                <a:solidFill>
                  <a:prstClr val="black"/>
                </a:solidFill>
                <a:latin typeface="Calibri"/>
                <a:ea typeface="ＭＳ Ｐゴシック" panose="020B0600070205080204" pitchFamily="50" charset="-128"/>
              </a:rPr>
              <a:t>+α</a:t>
            </a:r>
            <a:r>
              <a:rPr lang="ja-JP" altLang="en-US" sz="1200" dirty="0">
                <a:solidFill>
                  <a:prstClr val="black"/>
                </a:solidFill>
                <a:latin typeface="Calibri"/>
                <a:ea typeface="ＭＳ Ｐゴシック" panose="020B0600070205080204" pitchFamily="50" charset="-128"/>
              </a:rPr>
              <a:t>：　今後どうしたらよいか</a:t>
            </a:r>
            <a:endParaRPr lang="en-US" altLang="ja-JP" sz="1200" dirty="0">
              <a:solidFill>
                <a:prstClr val="black"/>
              </a:solidFill>
              <a:latin typeface="Calibri"/>
              <a:ea typeface="ＭＳ Ｐゴシック" panose="020B0600070205080204" pitchFamily="50" charset="-128"/>
            </a:endParaRPr>
          </a:p>
          <a:p>
            <a:pPr defTabSz="685800"/>
            <a:r>
              <a:rPr lang="ja-JP" altLang="en-US" sz="1200" b="1" dirty="0">
                <a:solidFill>
                  <a:srgbClr val="F79646">
                    <a:lumMod val="75000"/>
                  </a:srgbClr>
                </a:solidFill>
                <a:latin typeface="Calibri"/>
                <a:ea typeface="ＭＳ Ｐゴシック" panose="020B0600070205080204" pitchFamily="50" charset="-128"/>
              </a:rPr>
              <a:t>そのためには、国が、家電リサイクルの社会への貢献について、消費者に情報を発信することが求められる。</a:t>
            </a:r>
          </a:p>
          <a:p>
            <a:pPr defTabSz="685800"/>
            <a:endParaRPr lang="ja-JP" altLang="en-US" sz="1200" dirty="0">
              <a:solidFill>
                <a:prstClr val="black"/>
              </a:solidFill>
              <a:latin typeface="Calibri"/>
              <a:ea typeface="ＭＳ Ｐゴシック" panose="020B0600070205080204" pitchFamily="50" charset="-128"/>
            </a:endParaRPr>
          </a:p>
        </p:txBody>
      </p:sp>
      <p:sp>
        <p:nvSpPr>
          <p:cNvPr id="24" name="正方形/長方形 23"/>
          <p:cNvSpPr/>
          <p:nvPr/>
        </p:nvSpPr>
        <p:spPr>
          <a:xfrm>
            <a:off x="1655676" y="735546"/>
            <a:ext cx="324036" cy="911453"/>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ja-JP" altLang="en-US" sz="1200" dirty="0">
                <a:solidFill>
                  <a:prstClr val="black"/>
                </a:solidFill>
                <a:latin typeface="Calibri"/>
                <a:ea typeface="ＭＳ Ｐゴシック" panose="020B0600070205080204" pitchFamily="50" charset="-128"/>
              </a:rPr>
              <a:t>設問</a:t>
            </a:r>
          </a:p>
        </p:txBody>
      </p:sp>
      <p:sp>
        <p:nvSpPr>
          <p:cNvPr id="25" name="正方形/長方形 24"/>
          <p:cNvSpPr/>
          <p:nvPr/>
        </p:nvSpPr>
        <p:spPr>
          <a:xfrm flipH="1">
            <a:off x="4527408" y="2495866"/>
            <a:ext cx="98599" cy="1194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26" name="正方形/長方形 25"/>
          <p:cNvSpPr/>
          <p:nvPr/>
        </p:nvSpPr>
        <p:spPr>
          <a:xfrm flipH="1">
            <a:off x="4527406" y="3303126"/>
            <a:ext cx="98600" cy="16564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0" name="正方形/長方形 29"/>
          <p:cNvSpPr/>
          <p:nvPr/>
        </p:nvSpPr>
        <p:spPr>
          <a:xfrm flipH="1">
            <a:off x="4517994" y="1653648"/>
            <a:ext cx="98599" cy="1498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ja-JP" altLang="en-US" sz="1350">
              <a:solidFill>
                <a:prstClr val="white"/>
              </a:solidFill>
              <a:latin typeface="Calibri"/>
              <a:ea typeface="ＭＳ Ｐゴシック" panose="020B0600070205080204" pitchFamily="50" charset="-128"/>
            </a:endParaRPr>
          </a:p>
        </p:txBody>
      </p:sp>
      <p:sp>
        <p:nvSpPr>
          <p:cNvPr id="31" name="タイトル 1"/>
          <p:cNvSpPr>
            <a:spLocks noGrp="1"/>
          </p:cNvSpPr>
          <p:nvPr>
            <p:ph type="title"/>
          </p:nvPr>
        </p:nvSpPr>
        <p:spPr>
          <a:xfrm>
            <a:off x="0" y="-20538"/>
            <a:ext cx="9144000" cy="432048"/>
          </a:xfrm>
          <a:solidFill>
            <a:schemeClr val="bg1">
              <a:lumMod val="65000"/>
            </a:schemeClr>
          </a:solidFill>
        </p:spPr>
        <p:txBody>
          <a:bodyPr>
            <a:normAutofit fontScale="90000"/>
          </a:bodyPr>
          <a:lstStyle/>
          <a:p>
            <a:r>
              <a:rPr lang="ja-JP" altLang="en-US" sz="2700" dirty="0">
                <a:solidFill>
                  <a:schemeClr val="bg1"/>
                </a:solidFill>
              </a:rPr>
              <a:t>まとめ（テーマの問題点</a:t>
            </a:r>
            <a:r>
              <a:rPr lang="en-US" altLang="ja-JP" sz="2700" dirty="0">
                <a:solidFill>
                  <a:schemeClr val="bg1"/>
                </a:solidFill>
              </a:rPr>
              <a:t>/</a:t>
            </a:r>
            <a:r>
              <a:rPr lang="ja-JP" altLang="en-US" sz="2700" dirty="0">
                <a:solidFill>
                  <a:schemeClr val="bg1"/>
                </a:solidFill>
              </a:rPr>
              <a:t>原因</a:t>
            </a:r>
            <a:r>
              <a:rPr lang="en-US" altLang="ja-JP" sz="2700" dirty="0">
                <a:solidFill>
                  <a:schemeClr val="bg1"/>
                </a:solidFill>
              </a:rPr>
              <a:t>/</a:t>
            </a:r>
            <a:r>
              <a:rPr lang="ja-JP" altLang="en-US" sz="2700" dirty="0">
                <a:solidFill>
                  <a:schemeClr val="bg1"/>
                </a:solidFill>
              </a:rPr>
              <a:t>解決策）</a:t>
            </a:r>
          </a:p>
        </p:txBody>
      </p:sp>
    </p:spTree>
    <p:extLst>
      <p:ext uri="{BB962C8B-B14F-4D97-AF65-F5344CB8AC3E}">
        <p14:creationId xmlns:p14="http://schemas.microsoft.com/office/powerpoint/2010/main" val="421001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例題</a:t>
            </a:r>
            <a:r>
              <a:rPr lang="ja-JP" altLang="en-US" dirty="0" smtClean="0"/>
              <a:t>（</a:t>
            </a:r>
            <a:r>
              <a:rPr lang="ja-JP" altLang="en-US" b="1" dirty="0"/>
              <a:t>テーマの</a:t>
            </a:r>
            <a:r>
              <a:rPr lang="ja-JP" altLang="en-US" b="1" dirty="0" smtClean="0"/>
              <a:t>問題点</a:t>
            </a:r>
            <a:r>
              <a:rPr lang="en-US" altLang="ja-JP" b="1" dirty="0" smtClean="0"/>
              <a:t>/</a:t>
            </a:r>
            <a:r>
              <a:rPr lang="ja-JP" altLang="en-US" b="1" dirty="0" smtClean="0"/>
              <a:t>原因</a:t>
            </a:r>
            <a:r>
              <a:rPr lang="en-US" altLang="ja-JP" b="1" dirty="0" smtClean="0"/>
              <a:t>/</a:t>
            </a:r>
            <a:r>
              <a:rPr lang="ja-JP" altLang="en-US" b="1" dirty="0"/>
              <a:t>解決</a:t>
            </a:r>
            <a:r>
              <a:rPr lang="ja-JP" altLang="en-US" b="1" dirty="0" smtClean="0"/>
              <a:t>策</a:t>
            </a:r>
            <a:r>
              <a:rPr lang="ja-JP" altLang="en-US" dirty="0" smtClean="0"/>
              <a:t>）</a:t>
            </a:r>
            <a:endParaRPr kumimoji="1" lang="ja-JP" altLang="en-US" dirty="0"/>
          </a:p>
        </p:txBody>
      </p:sp>
      <p:sp>
        <p:nvSpPr>
          <p:cNvPr id="3" name="コンテンツ プレースホルダー 2"/>
          <p:cNvSpPr>
            <a:spLocks noGrp="1"/>
          </p:cNvSpPr>
          <p:nvPr>
            <p:ph idx="1"/>
          </p:nvPr>
        </p:nvSpPr>
        <p:spPr>
          <a:xfrm>
            <a:off x="1532148" y="1715560"/>
            <a:ext cx="6172200" cy="3394472"/>
          </a:xfrm>
        </p:spPr>
        <p:txBody>
          <a:bodyPr>
            <a:normAutofit/>
          </a:bodyPr>
          <a:lstStyle/>
          <a:p>
            <a:pPr marL="0" indent="0">
              <a:buNone/>
            </a:pPr>
            <a:r>
              <a:rPr lang="ja-JP" altLang="en-US" sz="3600" dirty="0"/>
              <a:t>食品に異物が混入するなど、「食の安全」に関わる問題が起きています。 「食の安全」を守るために、どのようなことが必要だと考えますか。</a:t>
            </a:r>
            <a:endParaRPr lang="en-US" altLang="ja-JP" sz="3600" dirty="0"/>
          </a:p>
        </p:txBody>
      </p:sp>
      <p:cxnSp>
        <p:nvCxnSpPr>
          <p:cNvPr id="5" name="直線コネクタ 4"/>
          <p:cNvCxnSpPr/>
          <p:nvPr/>
        </p:nvCxnSpPr>
        <p:spPr>
          <a:xfrm>
            <a:off x="1143000" y="1329612"/>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6300192" y="951570"/>
            <a:ext cx="1620180" cy="300082"/>
          </a:xfrm>
          <a:prstGeom prst="rect">
            <a:avLst/>
          </a:prstGeom>
          <a:noFill/>
        </p:spPr>
        <p:txBody>
          <a:bodyPr wrap="square" rtlCol="0">
            <a:spAutoFit/>
          </a:bodyPr>
          <a:lstStyle/>
          <a:p>
            <a:pPr defTabSz="685800"/>
            <a:r>
              <a:rPr lang="ja-JP" altLang="en-US" sz="1350" dirty="0">
                <a:solidFill>
                  <a:prstClr val="black"/>
                </a:solidFill>
                <a:latin typeface="Calibri"/>
                <a:ea typeface="ＭＳ Ｐゴシック" panose="020B0600070205080204" pitchFamily="50" charset="-128"/>
              </a:rPr>
              <a:t>➠ワークシート③</a:t>
            </a:r>
          </a:p>
        </p:txBody>
      </p:sp>
    </p:spTree>
    <p:extLst>
      <p:ext uri="{BB962C8B-B14F-4D97-AF65-F5344CB8AC3E}">
        <p14:creationId xmlns:p14="http://schemas.microsoft.com/office/powerpoint/2010/main" val="23143950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85900" y="33468"/>
            <a:ext cx="6172200" cy="857250"/>
          </a:xfrm>
        </p:spPr>
        <p:txBody>
          <a:bodyPr/>
          <a:lstStyle/>
          <a:p>
            <a:r>
              <a:rPr kumimoji="1" lang="ja-JP" altLang="en-US" dirty="0" smtClean="0"/>
              <a:t>解答例</a:t>
            </a:r>
            <a:endParaRPr kumimoji="1" lang="ja-JP" altLang="en-US" dirty="0"/>
          </a:p>
        </p:txBody>
      </p:sp>
      <p:sp>
        <p:nvSpPr>
          <p:cNvPr id="3" name="コンテンツ プレースホルダー 2"/>
          <p:cNvSpPr>
            <a:spLocks noGrp="1"/>
          </p:cNvSpPr>
          <p:nvPr>
            <p:ph idx="1"/>
          </p:nvPr>
        </p:nvSpPr>
        <p:spPr>
          <a:xfrm>
            <a:off x="1251012" y="1059582"/>
            <a:ext cx="6615354" cy="4158462"/>
          </a:xfrm>
        </p:spPr>
        <p:txBody>
          <a:bodyPr>
            <a:normAutofit fontScale="92500" lnSpcReduction="10000"/>
          </a:bodyPr>
          <a:lstStyle/>
          <a:p>
            <a:pPr marL="0" indent="0">
              <a:buNone/>
            </a:pPr>
            <a:r>
              <a:rPr lang="ja-JP" altLang="en-US" sz="2925" b="1" dirty="0"/>
              <a:t>序論：</a:t>
            </a:r>
            <a:r>
              <a:rPr lang="ja-JP" altLang="en-US" sz="2700" dirty="0"/>
              <a:t>食品にプラスチック片などが混入し、口を</a:t>
            </a:r>
            <a:endParaRPr lang="en-US" altLang="ja-JP" sz="2700" dirty="0"/>
          </a:p>
          <a:p>
            <a:pPr marL="0" indent="0">
              <a:buNone/>
            </a:pPr>
            <a:r>
              <a:rPr lang="ja-JP" altLang="en-US" sz="2700" dirty="0"/>
              <a:t>　　　　</a:t>
            </a:r>
            <a:r>
              <a:rPr lang="ja-JP" altLang="en-US" sz="2700" dirty="0" smtClean="0"/>
              <a:t>怪我</a:t>
            </a:r>
            <a:r>
              <a:rPr lang="ja-JP" altLang="en-US" sz="2700" dirty="0"/>
              <a:t>をするという事故があった。</a:t>
            </a:r>
            <a:endParaRPr lang="en-US" altLang="ja-JP" sz="2700" dirty="0"/>
          </a:p>
          <a:p>
            <a:pPr marL="0" indent="0">
              <a:buNone/>
            </a:pPr>
            <a:r>
              <a:rPr lang="ja-JP" altLang="en-US" sz="2925" b="1" dirty="0"/>
              <a:t>本論：</a:t>
            </a:r>
            <a:r>
              <a:rPr lang="ja-JP" altLang="en-US" sz="2700" dirty="0"/>
              <a:t>工場や調理場での管理体制が不十分</a:t>
            </a:r>
            <a:r>
              <a:rPr lang="ja-JP" altLang="en-US" sz="2700" dirty="0" smtClean="0"/>
              <a:t>な</a:t>
            </a:r>
            <a:endParaRPr lang="en-US" altLang="ja-JP" sz="2700" dirty="0" smtClean="0"/>
          </a:p>
          <a:p>
            <a:pPr marL="0" indent="0">
              <a:buNone/>
            </a:pPr>
            <a:r>
              <a:rPr lang="ja-JP" altLang="en-US" sz="2700" dirty="0" smtClean="0"/>
              <a:t>　　　　ため</a:t>
            </a:r>
            <a:r>
              <a:rPr lang="ja-JP" altLang="en-US" sz="2700" dirty="0"/>
              <a:t>このような事故が起こる。</a:t>
            </a:r>
            <a:endParaRPr lang="en-US" altLang="ja-JP" sz="2700" dirty="0"/>
          </a:p>
          <a:p>
            <a:pPr marL="0" indent="0">
              <a:buNone/>
            </a:pPr>
            <a:r>
              <a:rPr lang="ja-JP" altLang="en-US" sz="2925" b="1" dirty="0"/>
              <a:t>結論：</a:t>
            </a:r>
            <a:r>
              <a:rPr lang="ja-JP" altLang="en-US" sz="2700" dirty="0"/>
              <a:t>企業が作業工程をマニュアル化するなど、</a:t>
            </a:r>
            <a:endParaRPr lang="en-US" altLang="ja-JP" sz="2700" dirty="0"/>
          </a:p>
          <a:p>
            <a:pPr marL="0" indent="0">
              <a:buNone/>
            </a:pPr>
            <a:r>
              <a:rPr lang="en-US" altLang="ja-JP" sz="2700" dirty="0"/>
              <a:t>            </a:t>
            </a:r>
            <a:r>
              <a:rPr lang="ja-JP" altLang="en-US" sz="2700" dirty="0" smtClean="0"/>
              <a:t>業務</a:t>
            </a:r>
            <a:r>
              <a:rPr lang="ja-JP" altLang="en-US" sz="2700" dirty="0"/>
              <a:t>改善に取り組むことが必要である。</a:t>
            </a:r>
            <a:endParaRPr lang="en-US" altLang="ja-JP" sz="2700" dirty="0"/>
          </a:p>
          <a:p>
            <a:pPr marL="0" indent="0">
              <a:buNone/>
            </a:pPr>
            <a:r>
              <a:rPr lang="ja-JP" altLang="en-US" sz="2925" b="1" dirty="0"/>
              <a:t>結論＋</a:t>
            </a:r>
            <a:r>
              <a:rPr lang="en-US" altLang="ja-JP" sz="3600" b="1" dirty="0"/>
              <a:t>α</a:t>
            </a:r>
            <a:r>
              <a:rPr lang="ja-JP" altLang="en-US" sz="3600" b="1" dirty="0"/>
              <a:t>：</a:t>
            </a:r>
            <a:r>
              <a:rPr lang="ja-JP" altLang="en-US" sz="2700" dirty="0"/>
              <a:t>国が安全を守るための基準を作り、</a:t>
            </a:r>
            <a:endParaRPr lang="en-US" altLang="ja-JP" sz="2700" dirty="0"/>
          </a:p>
          <a:p>
            <a:pPr marL="0" indent="0">
              <a:buNone/>
            </a:pPr>
            <a:r>
              <a:rPr lang="en-US" altLang="ja-JP" sz="2700" dirty="0"/>
              <a:t>                     </a:t>
            </a:r>
            <a:r>
              <a:rPr lang="ja-JP" altLang="en-US" sz="2700" dirty="0"/>
              <a:t>実際にそれが運用されているかどう</a:t>
            </a:r>
            <a:endParaRPr lang="en-US" altLang="ja-JP" sz="2700" dirty="0"/>
          </a:p>
          <a:p>
            <a:pPr marL="0" indent="0">
              <a:buNone/>
            </a:pPr>
            <a:r>
              <a:rPr lang="en-US" altLang="ja-JP" sz="2700" dirty="0"/>
              <a:t>                     </a:t>
            </a:r>
            <a:r>
              <a:rPr lang="ja-JP" altLang="en-US" sz="2700" dirty="0"/>
              <a:t>か管理するべきと考える。</a:t>
            </a:r>
            <a:endParaRPr lang="en-US" altLang="ja-JP" sz="2700" dirty="0"/>
          </a:p>
          <a:p>
            <a:pPr marL="0" indent="0">
              <a:buNone/>
            </a:pPr>
            <a:endParaRPr lang="en-US" altLang="ja-JP" sz="2850" dirty="0"/>
          </a:p>
          <a:p>
            <a:endParaRPr kumimoji="1" lang="ja-JP" altLang="en-US" dirty="0"/>
          </a:p>
        </p:txBody>
      </p:sp>
      <p:cxnSp>
        <p:nvCxnSpPr>
          <p:cNvPr id="5" name="直線コネクタ 4"/>
          <p:cNvCxnSpPr/>
          <p:nvPr/>
        </p:nvCxnSpPr>
        <p:spPr>
          <a:xfrm>
            <a:off x="1143000" y="897564"/>
            <a:ext cx="6858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901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a:spLocks noGrp="1"/>
          </p:cNvSpPr>
          <p:nvPr>
            <p:ph idx="1"/>
          </p:nvPr>
        </p:nvSpPr>
        <p:spPr>
          <a:xfrm>
            <a:off x="467544" y="1999381"/>
            <a:ext cx="8229600" cy="2588593"/>
          </a:xfrm>
        </p:spPr>
        <p:txBody>
          <a:bodyPr>
            <a:normAutofit/>
          </a:bodyPr>
          <a:lstStyle/>
          <a:p>
            <a:pPr marL="0" indent="0">
              <a:buNone/>
            </a:pPr>
            <a:r>
              <a:rPr lang="ja-JP" altLang="en-US" sz="4000" dirty="0"/>
              <a:t>小論文は、</a:t>
            </a:r>
            <a:r>
              <a:rPr lang="ja-JP" altLang="en-US" sz="4000" b="1" dirty="0" smtClean="0">
                <a:solidFill>
                  <a:srgbClr val="FF0000"/>
                </a:solidFill>
              </a:rPr>
              <a:t>問われていること</a:t>
            </a:r>
            <a:r>
              <a:rPr lang="ja-JP" altLang="en-US" sz="4000" dirty="0"/>
              <a:t>に対して自分の意見を述べ、他の人が読んだときに確かにそうだなと納得できるように根拠や理由を示す文章</a:t>
            </a:r>
            <a:r>
              <a:rPr lang="ja-JP" altLang="en-US" sz="4000" dirty="0" smtClean="0"/>
              <a:t>です。</a:t>
            </a:r>
            <a:endParaRPr kumimoji="1" lang="en-US" altLang="ja-JP" sz="4000" dirty="0" smtClean="0"/>
          </a:p>
        </p:txBody>
      </p:sp>
      <p:sp>
        <p:nvSpPr>
          <p:cNvPr id="5" name="正方形/長方形 4"/>
          <p:cNvSpPr/>
          <p:nvPr/>
        </p:nvSpPr>
        <p:spPr>
          <a:xfrm>
            <a:off x="0" y="404664"/>
            <a:ext cx="7308304" cy="115212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392088" y="519063"/>
            <a:ext cx="7772400" cy="923330"/>
          </a:xfrm>
          <a:prstGeom prst="rect">
            <a:avLst/>
          </a:prstGeom>
        </p:spPr>
        <p:txBody>
          <a:bodyPr vert="horz"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5400" dirty="0" smtClean="0">
                <a:solidFill>
                  <a:schemeClr val="bg1"/>
                </a:solidFill>
                <a:latin typeface="+mj-ea"/>
              </a:rPr>
              <a:t>小論文とは</a:t>
            </a:r>
            <a:endParaRPr lang="ja-JP" altLang="en-US" sz="5400" dirty="0">
              <a:solidFill>
                <a:schemeClr val="bg1"/>
              </a:solidFill>
              <a:latin typeface="+mj-ea"/>
            </a:endParaRPr>
          </a:p>
        </p:txBody>
      </p:sp>
    </p:spTree>
    <p:extLst>
      <p:ext uri="{BB962C8B-B14F-4D97-AF65-F5344CB8AC3E}">
        <p14:creationId xmlns:p14="http://schemas.microsoft.com/office/powerpoint/2010/main" val="19654930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464" y="985833"/>
            <a:ext cx="73127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179512" y="339502"/>
            <a:ext cx="6624736" cy="646331"/>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問われていることを理解する②</a:t>
            </a:r>
            <a:endParaRPr lang="ja-JP" altLang="en-US" sz="3600" dirty="0">
              <a:latin typeface="+mj-ea"/>
            </a:endParaRPr>
          </a:p>
        </p:txBody>
      </p:sp>
      <p:sp>
        <p:nvSpPr>
          <p:cNvPr id="15" name="コンテンツ プレースホルダー 2"/>
          <p:cNvSpPr txBox="1">
            <a:spLocks/>
          </p:cNvSpPr>
          <p:nvPr/>
        </p:nvSpPr>
        <p:spPr>
          <a:xfrm>
            <a:off x="457200" y="1419622"/>
            <a:ext cx="8229600" cy="1872208"/>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000" dirty="0" smtClean="0"/>
              <a:t>地域の人とのつながりを深めることの意義について、あなたの考えを述べなさい。</a:t>
            </a:r>
            <a:endParaRPr lang="en-US" altLang="ja-JP" sz="4000" dirty="0"/>
          </a:p>
        </p:txBody>
      </p:sp>
      <p:grpSp>
        <p:nvGrpSpPr>
          <p:cNvPr id="16" name="グループ化 15"/>
          <p:cNvGrpSpPr/>
          <p:nvPr/>
        </p:nvGrpSpPr>
        <p:grpSpPr>
          <a:xfrm>
            <a:off x="-4464" y="3354096"/>
            <a:ext cx="9433048" cy="1809942"/>
            <a:chOff x="-4464" y="5048058"/>
            <a:chExt cx="9433048" cy="1809942"/>
          </a:xfrm>
        </p:grpSpPr>
        <p:sp>
          <p:nvSpPr>
            <p:cNvPr id="17" name="正方形/長方形 16"/>
            <p:cNvSpPr/>
            <p:nvPr/>
          </p:nvSpPr>
          <p:spPr>
            <a:xfrm>
              <a:off x="7606" y="5048058"/>
              <a:ext cx="9136393" cy="1809942"/>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コンテンツ プレースホルダー 2"/>
            <p:cNvSpPr txBox="1">
              <a:spLocks/>
            </p:cNvSpPr>
            <p:nvPr/>
          </p:nvSpPr>
          <p:spPr>
            <a:xfrm>
              <a:off x="-4464" y="5120066"/>
              <a:ext cx="9433048" cy="173793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sz="4400" b="1" dirty="0" smtClean="0">
                  <a:solidFill>
                    <a:schemeClr val="bg1"/>
                  </a:solidFill>
                </a:rPr>
                <a:t>⇒問われていることは、 </a:t>
              </a:r>
              <a:endParaRPr lang="en-US" altLang="ja-JP" sz="4400" b="1" dirty="0" smtClean="0">
                <a:solidFill>
                  <a:schemeClr val="bg1"/>
                </a:solidFill>
              </a:endParaRPr>
            </a:p>
            <a:p>
              <a:pPr marL="0" indent="0">
                <a:buFont typeface="Arial" panose="020B0604020202020204" pitchFamily="34" charset="0"/>
                <a:buNone/>
              </a:pPr>
              <a:r>
                <a:rPr lang="ja-JP" altLang="en-US" sz="4400" b="1" dirty="0">
                  <a:solidFill>
                    <a:schemeClr val="bg1"/>
                  </a:solidFill>
                </a:rPr>
                <a:t>　</a:t>
              </a:r>
              <a:r>
                <a:rPr lang="ja-JP" altLang="en-US" sz="4400" b="1" dirty="0" smtClean="0">
                  <a:solidFill>
                    <a:schemeClr val="bg1"/>
                  </a:solidFill>
                </a:rPr>
                <a:t>　　　　　　「</a:t>
              </a:r>
              <a:r>
                <a:rPr lang="ja-JP" altLang="en-US" sz="4400" b="1" dirty="0">
                  <a:solidFill>
                    <a:schemeClr val="bg1"/>
                  </a:solidFill>
                </a:rPr>
                <a:t>テーマ</a:t>
              </a:r>
              <a:r>
                <a:rPr lang="ja-JP" altLang="en-US" sz="4400" b="1" dirty="0" smtClean="0">
                  <a:solidFill>
                    <a:schemeClr val="bg1"/>
                  </a:solidFill>
                </a:rPr>
                <a:t>の利点」</a:t>
              </a:r>
              <a:endParaRPr lang="ja-JP" altLang="en-US" dirty="0"/>
            </a:p>
          </p:txBody>
        </p:sp>
      </p:grpSp>
    </p:spTree>
    <p:extLst>
      <p:ext uri="{BB962C8B-B14F-4D97-AF65-F5344CB8AC3E}">
        <p14:creationId xmlns:p14="http://schemas.microsoft.com/office/powerpoint/2010/main" val="418328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anim calcmode="lin" valueType="num">
                                      <p:cBhvr>
                                        <p:cTn id="8" dur="1000" fill="hold"/>
                                        <p:tgtEl>
                                          <p:spTgt spid="16"/>
                                        </p:tgtEl>
                                        <p:attrNameLst>
                                          <p:attrName>ppt_x</p:attrName>
                                        </p:attrNameLst>
                                      </p:cBhvr>
                                      <p:tavLst>
                                        <p:tav tm="0">
                                          <p:val>
                                            <p:strVal val="#ppt_x"/>
                                          </p:val>
                                        </p:tav>
                                        <p:tav tm="100000">
                                          <p:val>
                                            <p:strVal val="#ppt_x"/>
                                          </p:val>
                                        </p:tav>
                                      </p:tavLst>
                                    </p:anim>
                                    <p:anim calcmode="lin" valueType="num">
                                      <p:cBhvr>
                                        <p:cTn id="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正方形/長方形 39"/>
          <p:cNvSpPr/>
          <p:nvPr/>
        </p:nvSpPr>
        <p:spPr>
          <a:xfrm rot="2040000" flipH="1">
            <a:off x="7320356" y="77207"/>
            <a:ext cx="120371" cy="214024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flipH="1">
            <a:off x="7031201" y="1966624"/>
            <a:ext cx="131465" cy="29084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flipH="1">
            <a:off x="3129172" y="1814224"/>
            <a:ext cx="131465" cy="290840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0" y="0"/>
            <a:ext cx="683568" cy="51435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007" y="1844307"/>
            <a:ext cx="615553" cy="1454885"/>
          </a:xfrm>
          <a:prstGeom prst="rect">
            <a:avLst/>
          </a:prstGeom>
          <a:noFill/>
        </p:spPr>
        <p:txBody>
          <a:bodyPr vert="eaVert" wrap="none" rtlCol="0">
            <a:spAutoFit/>
          </a:bodyPr>
          <a:lstStyle/>
          <a:p>
            <a:r>
              <a:rPr kumimoji="1" lang="ja-JP" altLang="en-US" sz="2800" b="1" dirty="0" smtClean="0">
                <a:solidFill>
                  <a:schemeClr val="bg1"/>
                </a:solidFill>
              </a:rPr>
              <a:t>総まとめ</a:t>
            </a:r>
            <a:endParaRPr kumimoji="1" lang="ja-JP" altLang="en-US" sz="2800" b="1" dirty="0">
              <a:solidFill>
                <a:schemeClr val="bg1"/>
              </a:solidFill>
            </a:endParaRPr>
          </a:p>
        </p:txBody>
      </p:sp>
      <p:sp>
        <p:nvSpPr>
          <p:cNvPr id="14" name="正方形/長方形 13"/>
          <p:cNvSpPr/>
          <p:nvPr/>
        </p:nvSpPr>
        <p:spPr>
          <a:xfrm rot="3737563" flipH="1">
            <a:off x="4048641" y="-33657"/>
            <a:ext cx="120371" cy="214024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rot="18618471" flipH="1">
            <a:off x="2518438" y="168093"/>
            <a:ext cx="131465" cy="166262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1427869" y="51470"/>
            <a:ext cx="2424051" cy="94793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t>賛否</a:t>
            </a:r>
            <a:r>
              <a:rPr kumimoji="1" lang="ja-JP" altLang="en-US" sz="2000" b="1" dirty="0" smtClean="0"/>
              <a:t>／二者択一</a:t>
            </a:r>
            <a:endParaRPr kumimoji="1" lang="ja-JP" altLang="en-US" sz="2000" b="1" dirty="0"/>
          </a:p>
        </p:txBody>
      </p:sp>
      <p:sp>
        <p:nvSpPr>
          <p:cNvPr id="21" name="正方形/長方形 20"/>
          <p:cNvSpPr/>
          <p:nvPr/>
        </p:nvSpPr>
        <p:spPr>
          <a:xfrm>
            <a:off x="1427869" y="1544369"/>
            <a:ext cx="3432163" cy="72008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序論：　自分の意見</a:t>
            </a:r>
            <a:endParaRPr kumimoji="1" lang="ja-JP" altLang="en-US" sz="2400" dirty="0">
              <a:solidFill>
                <a:schemeClr val="tx1"/>
              </a:solidFill>
            </a:endParaRPr>
          </a:p>
        </p:txBody>
      </p:sp>
      <p:sp>
        <p:nvSpPr>
          <p:cNvPr id="22" name="正方形/長方形 21"/>
          <p:cNvSpPr/>
          <p:nvPr/>
        </p:nvSpPr>
        <p:spPr>
          <a:xfrm>
            <a:off x="1413358" y="2580616"/>
            <a:ext cx="3446674" cy="72008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本論：　具体例</a:t>
            </a:r>
            <a:endParaRPr kumimoji="1" lang="ja-JP" altLang="en-US" sz="2400" dirty="0">
              <a:solidFill>
                <a:schemeClr val="tx1"/>
              </a:solidFill>
            </a:endParaRPr>
          </a:p>
        </p:txBody>
      </p:sp>
      <p:sp>
        <p:nvSpPr>
          <p:cNvPr id="23" name="正方形/長方形 22"/>
          <p:cNvSpPr/>
          <p:nvPr/>
        </p:nvSpPr>
        <p:spPr>
          <a:xfrm>
            <a:off x="1411104" y="3596234"/>
            <a:ext cx="3448927" cy="72007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t>　　結論：  </a:t>
            </a:r>
            <a:r>
              <a:rPr kumimoji="1" lang="ja-JP" altLang="en-US" dirty="0" smtClean="0"/>
              <a:t>自分の意見の再提示</a:t>
            </a:r>
            <a:endParaRPr kumimoji="1" lang="en-US" altLang="ja-JP" sz="2200" dirty="0" smtClean="0"/>
          </a:p>
        </p:txBody>
      </p:sp>
      <p:sp>
        <p:nvSpPr>
          <p:cNvPr id="27" name="正方形/長方形 26"/>
          <p:cNvSpPr/>
          <p:nvPr/>
        </p:nvSpPr>
        <p:spPr>
          <a:xfrm>
            <a:off x="899592" y="1507963"/>
            <a:ext cx="432048" cy="3520925"/>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文章の展開</a:t>
            </a:r>
            <a:endParaRPr kumimoji="1" lang="ja-JP" altLang="en-US" dirty="0">
              <a:solidFill>
                <a:schemeClr val="tx1"/>
              </a:solidFill>
            </a:endParaRPr>
          </a:p>
        </p:txBody>
      </p:sp>
      <p:sp>
        <p:nvSpPr>
          <p:cNvPr id="28" name="正方形/長方形 27"/>
          <p:cNvSpPr/>
          <p:nvPr/>
        </p:nvSpPr>
        <p:spPr>
          <a:xfrm>
            <a:off x="1427869" y="4497842"/>
            <a:ext cx="7385146" cy="52315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3600" dirty="0" smtClean="0"/>
              <a:t>+α</a:t>
            </a:r>
            <a:r>
              <a:rPr lang="ja-JP" altLang="en-US" sz="2400" dirty="0" smtClean="0"/>
              <a:t>：　今後どうしたらよいか</a:t>
            </a:r>
            <a:endParaRPr lang="ja-JP" altLang="en-US" sz="2400" dirty="0"/>
          </a:p>
        </p:txBody>
      </p:sp>
      <p:sp>
        <p:nvSpPr>
          <p:cNvPr id="29" name="正方形/長方形 28"/>
          <p:cNvSpPr/>
          <p:nvPr/>
        </p:nvSpPr>
        <p:spPr>
          <a:xfrm>
            <a:off x="899592" y="51470"/>
            <a:ext cx="432048" cy="947936"/>
          </a:xfrm>
          <a:prstGeom prst="rect">
            <a:avLst/>
          </a:prstGeom>
          <a:solidFill>
            <a:schemeClr val="bg1"/>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設問</a:t>
            </a:r>
            <a:endParaRPr kumimoji="1" lang="ja-JP" altLang="en-US" sz="1600" dirty="0">
              <a:solidFill>
                <a:schemeClr val="tx1"/>
              </a:solidFill>
            </a:endParaRPr>
          </a:p>
        </p:txBody>
      </p:sp>
      <p:sp>
        <p:nvSpPr>
          <p:cNvPr id="34" name="正方形/長方形 33"/>
          <p:cNvSpPr/>
          <p:nvPr/>
        </p:nvSpPr>
        <p:spPr>
          <a:xfrm>
            <a:off x="4020157" y="51471"/>
            <a:ext cx="2424051" cy="947936"/>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テーマの利点</a:t>
            </a:r>
            <a:endParaRPr kumimoji="1" lang="ja-JP" altLang="en-US" sz="2000" b="1" dirty="0"/>
          </a:p>
        </p:txBody>
      </p:sp>
      <p:sp>
        <p:nvSpPr>
          <p:cNvPr id="35" name="正方形/長方形 34"/>
          <p:cNvSpPr/>
          <p:nvPr/>
        </p:nvSpPr>
        <p:spPr>
          <a:xfrm>
            <a:off x="6612445" y="51471"/>
            <a:ext cx="2424051" cy="94793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t>テーマの問題点</a:t>
            </a:r>
            <a:endParaRPr kumimoji="1" lang="en-US" altLang="ja-JP" sz="2000" b="1" dirty="0" smtClean="0"/>
          </a:p>
          <a:p>
            <a:pPr algn="ctr"/>
            <a:r>
              <a:rPr lang="ja-JP" altLang="en-US" sz="2000" b="1" dirty="0" smtClean="0"/>
              <a:t>／原因／解決策</a:t>
            </a:r>
            <a:endParaRPr kumimoji="1" lang="ja-JP" altLang="en-US" sz="2000" b="1" dirty="0"/>
          </a:p>
        </p:txBody>
      </p:sp>
      <p:sp>
        <p:nvSpPr>
          <p:cNvPr id="36" name="正方形/長方形 35"/>
          <p:cNvSpPr/>
          <p:nvPr/>
        </p:nvSpPr>
        <p:spPr>
          <a:xfrm>
            <a:off x="5380853" y="1544369"/>
            <a:ext cx="3432163"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序論：　現状（問題点）</a:t>
            </a:r>
            <a:endParaRPr kumimoji="1" lang="ja-JP" altLang="en-US" sz="2400" dirty="0">
              <a:solidFill>
                <a:schemeClr val="tx1"/>
              </a:solidFill>
            </a:endParaRPr>
          </a:p>
        </p:txBody>
      </p:sp>
      <p:sp>
        <p:nvSpPr>
          <p:cNvPr id="37" name="正方形/長方形 36"/>
          <p:cNvSpPr/>
          <p:nvPr/>
        </p:nvSpPr>
        <p:spPr>
          <a:xfrm>
            <a:off x="5366342" y="2580616"/>
            <a:ext cx="3446674" cy="72008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　　本論：　原因</a:t>
            </a:r>
            <a:endParaRPr kumimoji="1" lang="ja-JP" altLang="en-US" sz="2400" dirty="0">
              <a:solidFill>
                <a:schemeClr val="tx1"/>
              </a:solidFill>
            </a:endParaRPr>
          </a:p>
        </p:txBody>
      </p:sp>
      <p:sp>
        <p:nvSpPr>
          <p:cNvPr id="38" name="正方形/長方形 37"/>
          <p:cNvSpPr/>
          <p:nvPr/>
        </p:nvSpPr>
        <p:spPr>
          <a:xfrm>
            <a:off x="5364088" y="3596234"/>
            <a:ext cx="3448927" cy="72007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200" dirty="0" smtClean="0"/>
              <a:t>　　 結論：　解決策</a:t>
            </a:r>
            <a:endParaRPr kumimoji="1" lang="en-US" altLang="ja-JP" sz="2200" dirty="0" smtClean="0"/>
          </a:p>
        </p:txBody>
      </p:sp>
    </p:spTree>
    <p:extLst>
      <p:ext uri="{BB962C8B-B14F-4D97-AF65-F5344CB8AC3E}">
        <p14:creationId xmlns:p14="http://schemas.microsoft.com/office/powerpoint/2010/main" val="8423472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4464" y="985833"/>
            <a:ext cx="7312768" cy="72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179512" y="339502"/>
            <a:ext cx="6624736" cy="646331"/>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問われていることを理解する③</a:t>
            </a:r>
            <a:endParaRPr lang="ja-JP" altLang="en-US" sz="3600" dirty="0">
              <a:latin typeface="+mj-ea"/>
            </a:endParaRPr>
          </a:p>
        </p:txBody>
      </p:sp>
      <p:sp>
        <p:nvSpPr>
          <p:cNvPr id="8" name="コンテンツ プレースホルダー 2"/>
          <p:cNvSpPr>
            <a:spLocks noGrp="1"/>
          </p:cNvSpPr>
          <p:nvPr>
            <p:ph idx="1"/>
          </p:nvPr>
        </p:nvSpPr>
        <p:spPr>
          <a:xfrm>
            <a:off x="457200" y="1457400"/>
            <a:ext cx="8229600" cy="1762422"/>
          </a:xfrm>
        </p:spPr>
        <p:txBody>
          <a:bodyPr>
            <a:normAutofit lnSpcReduction="10000"/>
          </a:bodyPr>
          <a:lstStyle/>
          <a:p>
            <a:pPr marL="0" indent="0">
              <a:buNone/>
            </a:pPr>
            <a:r>
              <a:rPr lang="ja-JP" altLang="en-US" sz="4000" dirty="0" smtClean="0"/>
              <a:t>あなた</a:t>
            </a:r>
            <a:r>
              <a:rPr lang="ja-JP" altLang="en-US" sz="4000" dirty="0"/>
              <a:t>の地域にはどのようなごみ問題がありますか。その原因や対策について、あなたの考えを書きなさい。</a:t>
            </a:r>
            <a:endParaRPr lang="en-US" altLang="ja-JP" sz="4000" dirty="0"/>
          </a:p>
        </p:txBody>
      </p:sp>
      <p:grpSp>
        <p:nvGrpSpPr>
          <p:cNvPr id="12" name="グループ化 11"/>
          <p:cNvGrpSpPr/>
          <p:nvPr/>
        </p:nvGrpSpPr>
        <p:grpSpPr>
          <a:xfrm>
            <a:off x="-4464" y="3354096"/>
            <a:ext cx="9433048" cy="1809942"/>
            <a:chOff x="-4464" y="5048058"/>
            <a:chExt cx="9433048" cy="1809942"/>
          </a:xfrm>
          <a:solidFill>
            <a:srgbClr val="CC3300"/>
          </a:solidFill>
        </p:grpSpPr>
        <p:sp>
          <p:nvSpPr>
            <p:cNvPr id="19" name="正方形/長方形 18"/>
            <p:cNvSpPr/>
            <p:nvPr/>
          </p:nvSpPr>
          <p:spPr>
            <a:xfrm>
              <a:off x="7606" y="5048058"/>
              <a:ext cx="9136393" cy="180994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コンテンツ プレースホルダー 2"/>
            <p:cNvSpPr txBox="1">
              <a:spLocks/>
            </p:cNvSpPr>
            <p:nvPr/>
          </p:nvSpPr>
          <p:spPr>
            <a:xfrm>
              <a:off x="-4464" y="5120066"/>
              <a:ext cx="9433048" cy="1737934"/>
            </a:xfrm>
            <a:prstGeom prst="rect">
              <a:avLst/>
            </a:prstGeom>
            <a:grp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dirty="0" smtClean="0"/>
                <a:t>　　　　</a:t>
              </a:r>
              <a:r>
                <a:rPr lang="ja-JP" altLang="en-US" sz="4400" b="1" dirty="0" smtClean="0">
                  <a:solidFill>
                    <a:schemeClr val="bg1"/>
                  </a:solidFill>
                </a:rPr>
                <a:t>⇒問われていることは、 </a:t>
              </a:r>
              <a:endParaRPr lang="en-US" altLang="ja-JP" sz="4400" b="1" dirty="0" smtClean="0">
                <a:solidFill>
                  <a:schemeClr val="bg1"/>
                </a:solidFill>
              </a:endParaRPr>
            </a:p>
            <a:p>
              <a:pPr marL="0" indent="0">
                <a:buFont typeface="Arial" panose="020B0604020202020204" pitchFamily="34" charset="0"/>
                <a:buNone/>
                <a:tabLst>
                  <a:tab pos="1611313" algn="l"/>
                </a:tabLst>
              </a:pPr>
              <a:r>
                <a:rPr lang="ja-JP" altLang="en-US" sz="4400" b="1" dirty="0">
                  <a:solidFill>
                    <a:schemeClr val="bg1"/>
                  </a:solidFill>
                </a:rPr>
                <a:t> </a:t>
              </a:r>
              <a:r>
                <a:rPr lang="ja-JP" altLang="en-US" sz="4400" b="1" dirty="0" smtClean="0">
                  <a:solidFill>
                    <a:schemeClr val="bg1"/>
                  </a:solidFill>
                </a:rPr>
                <a:t> 「</a:t>
              </a:r>
              <a:r>
                <a:rPr lang="ja-JP" altLang="en-US" sz="4400" b="1" dirty="0">
                  <a:solidFill>
                    <a:schemeClr val="bg1"/>
                  </a:solidFill>
                </a:rPr>
                <a:t>テーマ</a:t>
              </a:r>
              <a:r>
                <a:rPr lang="ja-JP" altLang="en-US" sz="4400" b="1" dirty="0" smtClean="0">
                  <a:solidFill>
                    <a:schemeClr val="bg1"/>
                  </a:solidFill>
                </a:rPr>
                <a:t>の問題点／原因／解決策」</a:t>
              </a:r>
              <a:endParaRPr lang="ja-JP" altLang="en-US" dirty="0"/>
            </a:p>
          </p:txBody>
        </p:sp>
      </p:grpSp>
    </p:spTree>
    <p:extLst>
      <p:ext uri="{BB962C8B-B14F-4D97-AF65-F5344CB8AC3E}">
        <p14:creationId xmlns:p14="http://schemas.microsoft.com/office/powerpoint/2010/main" val="746119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892" y="2894342"/>
            <a:ext cx="9136393" cy="1098844"/>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030" y="1723490"/>
            <a:ext cx="9136393" cy="10988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464" y="1323807"/>
            <a:ext cx="7240760" cy="9581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タイトル 1"/>
          <p:cNvSpPr txBox="1">
            <a:spLocks/>
          </p:cNvSpPr>
          <p:nvPr/>
        </p:nvSpPr>
        <p:spPr>
          <a:xfrm>
            <a:off x="35496" y="123478"/>
            <a:ext cx="7196336" cy="1200329"/>
          </a:xfrm>
          <a:prstGeom prst="rect">
            <a:avLst/>
          </a:prstGeom>
        </p:spPr>
        <p:txBody>
          <a:bodyPr vert="horz" wrap="square"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dirty="0" smtClean="0">
                <a:latin typeface="+mj-ea"/>
              </a:rPr>
              <a:t>問われていることがどれに</a:t>
            </a:r>
            <a:endParaRPr lang="en-US" altLang="ja-JP" sz="3600" dirty="0" smtClean="0">
              <a:latin typeface="+mj-ea"/>
            </a:endParaRPr>
          </a:p>
          <a:p>
            <a:r>
              <a:rPr lang="ja-JP" altLang="en-US" sz="3600" dirty="0">
                <a:latin typeface="+mj-ea"/>
              </a:rPr>
              <a:t>当てはまる</a:t>
            </a:r>
            <a:r>
              <a:rPr lang="ja-JP" altLang="en-US" sz="3600" dirty="0" smtClean="0">
                <a:latin typeface="+mj-ea"/>
              </a:rPr>
              <a:t>か考える</a:t>
            </a:r>
            <a:endParaRPr lang="ja-JP" altLang="en-US" sz="3600" dirty="0">
              <a:latin typeface="+mj-ea"/>
            </a:endParaRPr>
          </a:p>
        </p:txBody>
      </p:sp>
      <p:sp>
        <p:nvSpPr>
          <p:cNvPr id="8" name="正方形/長方形 7"/>
          <p:cNvSpPr/>
          <p:nvPr/>
        </p:nvSpPr>
        <p:spPr>
          <a:xfrm>
            <a:off x="5892" y="4065194"/>
            <a:ext cx="9136393" cy="1098844"/>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2"/>
          <p:cNvSpPr txBox="1">
            <a:spLocks/>
          </p:cNvSpPr>
          <p:nvPr/>
        </p:nvSpPr>
        <p:spPr>
          <a:xfrm>
            <a:off x="92008" y="4214940"/>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「テーマの問題点／原因／解決策」</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10" name="コンテンツ プレースホルダー 2"/>
          <p:cNvSpPr txBox="1">
            <a:spLocks/>
          </p:cNvSpPr>
          <p:nvPr/>
        </p:nvSpPr>
        <p:spPr>
          <a:xfrm>
            <a:off x="92414" y="1814222"/>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「賛否／二者択一」</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11" name="コンテンツ プレースホルダー 2"/>
          <p:cNvSpPr txBox="1">
            <a:spLocks/>
          </p:cNvSpPr>
          <p:nvPr/>
        </p:nvSpPr>
        <p:spPr>
          <a:xfrm>
            <a:off x="48296" y="3044088"/>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「テーマの利点」</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294135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251520" y="1635646"/>
            <a:ext cx="8640960" cy="336383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dirty="0" smtClean="0">
                <a:solidFill>
                  <a:schemeClr val="tx1"/>
                </a:solidFill>
              </a:rPr>
              <a:t>序論（書き出し）</a:t>
            </a:r>
            <a:endParaRPr lang="en-US" altLang="ja-JP" dirty="0" smtClean="0">
              <a:solidFill>
                <a:schemeClr val="tx1"/>
              </a:solidFill>
            </a:endParaRPr>
          </a:p>
          <a:p>
            <a:pPr algn="l"/>
            <a:r>
              <a:rPr lang="ja-JP" altLang="en-US" dirty="0" smtClean="0">
                <a:solidFill>
                  <a:schemeClr val="tx1"/>
                </a:solidFill>
              </a:rPr>
              <a:t>　　　　</a:t>
            </a:r>
            <a:r>
              <a:rPr lang="ja-JP" altLang="en-US" sz="2800" dirty="0" smtClean="0">
                <a:solidFill>
                  <a:schemeClr val="tx1"/>
                </a:solidFill>
              </a:rPr>
              <a:t>これから何を書くのか、はっきりと方向性を示す。</a:t>
            </a:r>
            <a:endParaRPr lang="en-US" altLang="ja-JP" sz="2800" dirty="0" smtClean="0">
              <a:solidFill>
                <a:schemeClr val="tx1"/>
              </a:solidFill>
            </a:endParaRPr>
          </a:p>
          <a:p>
            <a:pPr algn="l"/>
            <a:r>
              <a:rPr lang="ja-JP" altLang="en-US" dirty="0" smtClean="0">
                <a:solidFill>
                  <a:schemeClr val="tx1"/>
                </a:solidFill>
              </a:rPr>
              <a:t>本論（具体例）</a:t>
            </a:r>
            <a:endParaRPr lang="en-US" altLang="ja-JP" dirty="0" smtClean="0">
              <a:solidFill>
                <a:schemeClr val="tx1"/>
              </a:solidFill>
            </a:endParaRPr>
          </a:p>
          <a:p>
            <a:pPr algn="l"/>
            <a:r>
              <a:rPr lang="ja-JP" altLang="en-US" sz="2800" dirty="0" smtClean="0">
                <a:solidFill>
                  <a:schemeClr val="tx1"/>
                </a:solidFill>
              </a:rPr>
              <a:t>　　　　序論で述べたことを具体的に説明する。</a:t>
            </a:r>
            <a:endParaRPr lang="en-US" altLang="ja-JP" sz="2800" dirty="0" smtClean="0">
              <a:solidFill>
                <a:schemeClr val="tx1"/>
              </a:solidFill>
            </a:endParaRPr>
          </a:p>
          <a:p>
            <a:pPr algn="l"/>
            <a:r>
              <a:rPr lang="ja-JP" altLang="en-US" dirty="0" smtClean="0">
                <a:solidFill>
                  <a:schemeClr val="tx1"/>
                </a:solidFill>
              </a:rPr>
              <a:t>結論（まとめ）</a:t>
            </a:r>
            <a:endParaRPr lang="en-US" altLang="ja-JP" dirty="0" smtClean="0">
              <a:solidFill>
                <a:schemeClr val="tx1"/>
              </a:solidFill>
            </a:endParaRPr>
          </a:p>
          <a:p>
            <a:pPr algn="l"/>
            <a:r>
              <a:rPr lang="ja-JP" altLang="en-US" sz="2800" dirty="0" smtClean="0">
                <a:solidFill>
                  <a:schemeClr val="tx1"/>
                </a:solidFill>
              </a:rPr>
              <a:t>　　　　一貫した内容になるよう、全体をまとめる。</a:t>
            </a:r>
            <a:endParaRPr lang="en-US" altLang="ja-JP" sz="2800" dirty="0" smtClean="0">
              <a:solidFill>
                <a:schemeClr val="tx1"/>
              </a:solidFill>
            </a:endParaRPr>
          </a:p>
          <a:p>
            <a:endParaRPr lang="ja-JP" altLang="en-US" dirty="0"/>
          </a:p>
        </p:txBody>
      </p:sp>
      <p:sp>
        <p:nvSpPr>
          <p:cNvPr id="5" name="正方形/長方形 4"/>
          <p:cNvSpPr/>
          <p:nvPr/>
        </p:nvSpPr>
        <p:spPr>
          <a:xfrm>
            <a:off x="-4464" y="332656"/>
            <a:ext cx="7312768" cy="1152128"/>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252536" y="493221"/>
            <a:ext cx="7772400" cy="830997"/>
          </a:xfrm>
          <a:prstGeom prst="rect">
            <a:avLst/>
          </a:prstGeom>
        </p:spPr>
        <p:txBody>
          <a:bodyPr vert="horz" lIns="91440" tIns="45720" rIns="91440" bIns="45720" rtlCol="0" anchor="ctr">
            <a:sp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800" dirty="0" smtClean="0">
                <a:solidFill>
                  <a:schemeClr val="bg1"/>
                </a:solidFill>
                <a:latin typeface="+mj-ea"/>
              </a:rPr>
              <a:t>小論文の基本的な構成</a:t>
            </a:r>
            <a:endParaRPr lang="ja-JP" altLang="en-US" sz="4800" dirty="0">
              <a:solidFill>
                <a:schemeClr val="bg1"/>
              </a:solidFill>
              <a:latin typeface="+mj-ea"/>
            </a:endParaRPr>
          </a:p>
        </p:txBody>
      </p:sp>
    </p:spTree>
    <p:extLst>
      <p:ext uri="{BB962C8B-B14F-4D97-AF65-F5344CB8AC3E}">
        <p14:creationId xmlns:p14="http://schemas.microsoft.com/office/powerpoint/2010/main" val="4248426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982" y="2014410"/>
            <a:ext cx="9136393" cy="1098844"/>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606" y="843558"/>
            <a:ext cx="9136393" cy="109884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0982" y="3185262"/>
            <a:ext cx="9136393" cy="1098844"/>
          </a:xfrm>
          <a:prstGeom prst="rect">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コンテンツ プレースホルダー 2"/>
          <p:cNvSpPr txBox="1">
            <a:spLocks/>
          </p:cNvSpPr>
          <p:nvPr/>
        </p:nvSpPr>
        <p:spPr>
          <a:xfrm>
            <a:off x="107098" y="3335008"/>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「テーマの問題点／原因／解決策」</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8" name="コンテンツ プレースホルダー 2"/>
          <p:cNvSpPr txBox="1">
            <a:spLocks/>
          </p:cNvSpPr>
          <p:nvPr/>
        </p:nvSpPr>
        <p:spPr>
          <a:xfrm>
            <a:off x="107504" y="934290"/>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「賛否／二者択一」</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
        <p:nvSpPr>
          <p:cNvPr id="9" name="コンテンツ プレースホルダー 2"/>
          <p:cNvSpPr txBox="1">
            <a:spLocks/>
          </p:cNvSpPr>
          <p:nvPr/>
        </p:nvSpPr>
        <p:spPr>
          <a:xfrm>
            <a:off x="63386" y="2164156"/>
            <a:ext cx="8928992" cy="8050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Font typeface="Arial" panose="020B0604020202020204" pitchFamily="34" charset="0"/>
              <a:buNone/>
            </a:pPr>
            <a:r>
              <a:rPr lang="ja-JP" altLang="en-US" sz="4400" b="1" dirty="0" smtClean="0">
                <a:solidFill>
                  <a:schemeClr val="bg1"/>
                </a:solidFill>
              </a:rPr>
              <a:t>「テーマの利点」</a:t>
            </a:r>
            <a:endParaRPr lang="en-US" altLang="ja-JP" sz="4400" b="1" dirty="0" smtClean="0">
              <a:solidFill>
                <a:schemeClr val="bg1"/>
              </a:solidFill>
            </a:endParaRPr>
          </a:p>
          <a:p>
            <a:pPr marL="0" indent="0">
              <a:buFont typeface="Arial" panose="020B0604020202020204" pitchFamily="34" charset="0"/>
              <a:buNone/>
            </a:pPr>
            <a:endParaRPr lang="en-US" altLang="ja-JP" dirty="0" smtClean="0"/>
          </a:p>
          <a:p>
            <a:pPr marL="0" indent="0">
              <a:buFont typeface="Arial" panose="020B0604020202020204" pitchFamily="34" charset="0"/>
              <a:buNone/>
            </a:pPr>
            <a:endParaRPr lang="ja-JP" altLang="en-US" dirty="0"/>
          </a:p>
        </p:txBody>
      </p:sp>
    </p:spTree>
    <p:extLst>
      <p:ext uri="{BB962C8B-B14F-4D97-AF65-F5344CB8AC3E}">
        <p14:creationId xmlns:p14="http://schemas.microsoft.com/office/powerpoint/2010/main" val="4244970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9"/>
                                        </p:tgtEl>
                                        <p:attrNameLst>
                                          <p:attrName>ppt_x</p:attrName>
                                        </p:attrNameLst>
                                      </p:cBhvr>
                                      <p:tavLst>
                                        <p:tav tm="0">
                                          <p:val>
                                            <p:strVal val="ppt_x"/>
                                          </p:val>
                                        </p:tav>
                                        <p:tav tm="100000">
                                          <p:val>
                                            <p:strVal val="ppt_x"/>
                                          </p:val>
                                        </p:tav>
                                      </p:tavLst>
                                    </p:anim>
                                    <p:anim calcmode="lin" valueType="num">
                                      <p:cBhvr additive="base">
                                        <p:cTn id="7" dur="500"/>
                                        <p:tgtEl>
                                          <p:spTgt spid="9"/>
                                        </p:tgtEl>
                                        <p:attrNameLst>
                                          <p:attrName>ppt_y</p:attrName>
                                        </p:attrNameLst>
                                      </p:cBhvr>
                                      <p:tavLst>
                                        <p:tav tm="0">
                                          <p:val>
                                            <p:strVal val="ppt_y"/>
                                          </p:val>
                                        </p:tav>
                                        <p:tav tm="100000">
                                          <p:val>
                                            <p:strVal val="1+ppt_h/2"/>
                                          </p:val>
                                        </p:tav>
                                      </p:tavLst>
                                    </p:anim>
                                    <p:set>
                                      <p:cBhvr>
                                        <p:cTn id="8" dur="1" fill="hold">
                                          <p:stCondLst>
                                            <p:cond delay="499"/>
                                          </p:stCondLst>
                                        </p:cTn>
                                        <p:tgtEl>
                                          <p:spTgt spid="9"/>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7"/>
                                        </p:tgtEl>
                                        <p:attrNameLst>
                                          <p:attrName>ppt_x</p:attrName>
                                        </p:attrNameLst>
                                      </p:cBhvr>
                                      <p:tavLst>
                                        <p:tav tm="0">
                                          <p:val>
                                            <p:strVal val="ppt_x"/>
                                          </p:val>
                                        </p:tav>
                                        <p:tav tm="100000">
                                          <p:val>
                                            <p:strVal val="ppt_x"/>
                                          </p:val>
                                        </p:tav>
                                      </p:tavLst>
                                    </p:anim>
                                    <p:anim calcmode="lin" valueType="num">
                                      <p:cBhvr additive="base">
                                        <p:cTn id="11" dur="500"/>
                                        <p:tgtEl>
                                          <p:spTgt spid="7"/>
                                        </p:tgtEl>
                                        <p:attrNameLst>
                                          <p:attrName>ppt_y</p:attrName>
                                        </p:attrNameLst>
                                      </p:cBhvr>
                                      <p:tavLst>
                                        <p:tav tm="0">
                                          <p:val>
                                            <p:strVal val="ppt_y"/>
                                          </p:val>
                                        </p:tav>
                                        <p:tav tm="100000">
                                          <p:val>
                                            <p:strVal val="1+ppt_h/2"/>
                                          </p:val>
                                        </p:tav>
                                      </p:tavLst>
                                    </p:anim>
                                    <p:set>
                                      <p:cBhvr>
                                        <p:cTn id="12" dur="1" fill="hold">
                                          <p:stCondLst>
                                            <p:cond delay="499"/>
                                          </p:stCondLst>
                                        </p:cTn>
                                        <p:tgtEl>
                                          <p:spTgt spid="7"/>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6"/>
                                        </p:tgtEl>
                                        <p:attrNameLst>
                                          <p:attrName>ppt_x</p:attrName>
                                        </p:attrNameLst>
                                      </p:cBhvr>
                                      <p:tavLst>
                                        <p:tav tm="0">
                                          <p:val>
                                            <p:strVal val="ppt_x"/>
                                          </p:val>
                                        </p:tav>
                                        <p:tav tm="100000">
                                          <p:val>
                                            <p:strVal val="ppt_x"/>
                                          </p:val>
                                        </p:tav>
                                      </p:tavLst>
                                    </p:anim>
                                    <p:anim calcmode="lin" valueType="num">
                                      <p:cBhvr additive="base">
                                        <p:cTn id="15" dur="500"/>
                                        <p:tgtEl>
                                          <p:spTgt spid="6"/>
                                        </p:tgtEl>
                                        <p:attrNameLst>
                                          <p:attrName>ppt_y</p:attrName>
                                        </p:attrNameLst>
                                      </p:cBhvr>
                                      <p:tavLst>
                                        <p:tav tm="0">
                                          <p:val>
                                            <p:strVal val="ppt_y"/>
                                          </p:val>
                                        </p:tav>
                                        <p:tav tm="100000">
                                          <p:val>
                                            <p:strVal val="1+ppt_h/2"/>
                                          </p:val>
                                        </p:tav>
                                      </p:tavLst>
                                    </p:anim>
                                    <p:set>
                                      <p:cBhvr>
                                        <p:cTn id="16" dur="1" fill="hold">
                                          <p:stCondLst>
                                            <p:cond delay="499"/>
                                          </p:stCondLst>
                                        </p:cTn>
                                        <p:tgtEl>
                                          <p:spTgt spid="6"/>
                                        </p:tgtEl>
                                        <p:attrNameLst>
                                          <p:attrName>style.visibility</p:attrName>
                                        </p:attrNameLst>
                                      </p:cBhvr>
                                      <p:to>
                                        <p:strVal val="hidden"/>
                                      </p:to>
                                    </p:set>
                                  </p:childTnLst>
                                </p:cTn>
                              </p:par>
                              <p:par>
                                <p:cTn id="17" presetID="2" presetClass="exit" presetSubtype="4" fill="hold" grpId="0" nodeType="withEffect">
                                  <p:stCondLst>
                                    <p:cond delay="0"/>
                                  </p:stCondLst>
                                  <p:childTnLst>
                                    <p:anim calcmode="lin" valueType="num">
                                      <p:cBhvr additive="base">
                                        <p:cTn id="18" dur="500"/>
                                        <p:tgtEl>
                                          <p:spTgt spid="4"/>
                                        </p:tgtEl>
                                        <p:attrNameLst>
                                          <p:attrName>ppt_x</p:attrName>
                                        </p:attrNameLst>
                                      </p:cBhvr>
                                      <p:tavLst>
                                        <p:tav tm="0">
                                          <p:val>
                                            <p:strVal val="ppt_x"/>
                                          </p:val>
                                        </p:tav>
                                        <p:tav tm="100000">
                                          <p:val>
                                            <p:strVal val="ppt_x"/>
                                          </p:val>
                                        </p:tav>
                                      </p:tavLst>
                                    </p:anim>
                                    <p:anim calcmode="lin" valueType="num">
                                      <p:cBhvr additive="base">
                                        <p:cTn id="19" dur="500"/>
                                        <p:tgtEl>
                                          <p:spTgt spid="4"/>
                                        </p:tgtEl>
                                        <p:attrNameLst>
                                          <p:attrName>ppt_y</p:attrName>
                                        </p:attrNameLst>
                                      </p:cBhvr>
                                      <p:tavLst>
                                        <p:tav tm="0">
                                          <p:val>
                                            <p:strVal val="ppt_y"/>
                                          </p:val>
                                        </p:tav>
                                        <p:tav tm="100000">
                                          <p:val>
                                            <p:strVal val="1+ppt_h/2"/>
                                          </p:val>
                                        </p:tav>
                                      </p:tavLst>
                                    </p:anim>
                                    <p:set>
                                      <p:cBhvr>
                                        <p:cTn id="2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27560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コンテンツ プレースホルダー 2"/>
          <p:cNvSpPr>
            <a:spLocks noGrp="1"/>
          </p:cNvSpPr>
          <p:nvPr>
            <p:ph idx="1"/>
          </p:nvPr>
        </p:nvSpPr>
        <p:spPr>
          <a:xfrm>
            <a:off x="457200" y="169751"/>
            <a:ext cx="8229600" cy="936104"/>
          </a:xfrm>
        </p:spPr>
        <p:txBody>
          <a:bodyPr>
            <a:noAutofit/>
          </a:bodyPr>
          <a:lstStyle/>
          <a:p>
            <a:pPr marL="0" indent="0">
              <a:buNone/>
            </a:pPr>
            <a:r>
              <a:rPr lang="en-US" altLang="ja-JP" sz="4800" dirty="0" smtClean="0">
                <a:solidFill>
                  <a:schemeClr val="bg1"/>
                </a:solidFill>
                <a:latin typeface="+mj-ea"/>
                <a:ea typeface="+mj-ea"/>
              </a:rPr>
              <a:t>Q</a:t>
            </a:r>
            <a:r>
              <a:rPr lang="ja-JP" altLang="en-US" sz="4800" dirty="0" smtClean="0">
                <a:solidFill>
                  <a:schemeClr val="bg1"/>
                </a:solidFill>
                <a:latin typeface="+mj-ea"/>
                <a:ea typeface="+mj-ea"/>
              </a:rPr>
              <a:t>１）</a:t>
            </a:r>
            <a:endParaRPr lang="en-US" altLang="ja-JP" sz="3600" dirty="0">
              <a:solidFill>
                <a:schemeClr val="bg1"/>
              </a:solidFill>
              <a:latin typeface="+mj-ea"/>
              <a:ea typeface="+mj-ea"/>
            </a:endParaRPr>
          </a:p>
          <a:p>
            <a:pPr marL="0" indent="0">
              <a:buNone/>
            </a:pPr>
            <a:r>
              <a:rPr lang="ja-JP" altLang="en-US" dirty="0" smtClean="0"/>
              <a:t>　　　　　　　　　　　　</a:t>
            </a:r>
            <a:endParaRPr kumimoji="1" lang="ja-JP" altLang="en-US" dirty="0"/>
          </a:p>
        </p:txBody>
      </p:sp>
      <p:sp>
        <p:nvSpPr>
          <p:cNvPr id="6" name="角丸四角形 5"/>
          <p:cNvSpPr/>
          <p:nvPr/>
        </p:nvSpPr>
        <p:spPr>
          <a:xfrm>
            <a:off x="6768752" y="226807"/>
            <a:ext cx="2843808" cy="864096"/>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901229" y="453901"/>
            <a:ext cx="1991251" cy="400110"/>
          </a:xfrm>
          <a:prstGeom prst="rect">
            <a:avLst/>
          </a:prstGeom>
          <a:noFill/>
        </p:spPr>
        <p:txBody>
          <a:bodyPr wrap="none" rtlCol="0">
            <a:spAutoFit/>
          </a:bodyPr>
          <a:lstStyle/>
          <a:p>
            <a:r>
              <a:rPr lang="ja-JP" altLang="en-US" sz="2000" b="1" dirty="0" smtClean="0">
                <a:solidFill>
                  <a:schemeClr val="accent1">
                    <a:lumMod val="75000"/>
                  </a:schemeClr>
                </a:solidFill>
              </a:rPr>
              <a:t>賛否／二者択一</a:t>
            </a:r>
            <a:endParaRPr kumimoji="1" lang="ja-JP" altLang="en-US" sz="2000" b="1" dirty="0">
              <a:solidFill>
                <a:schemeClr val="accent1">
                  <a:lumMod val="75000"/>
                </a:schemeClr>
              </a:solidFill>
            </a:endParaRPr>
          </a:p>
        </p:txBody>
      </p:sp>
      <p:sp>
        <p:nvSpPr>
          <p:cNvPr id="8" name="コンテンツ プレースホルダー 2"/>
          <p:cNvSpPr txBox="1">
            <a:spLocks/>
          </p:cNvSpPr>
          <p:nvPr/>
        </p:nvSpPr>
        <p:spPr>
          <a:xfrm>
            <a:off x="446856" y="1927373"/>
            <a:ext cx="8229600" cy="244457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4800" dirty="0" smtClean="0"/>
              <a:t>小学生が携帯電話を持つことについて、あなたは賛成ですか、反対ですか。</a:t>
            </a:r>
            <a:endParaRPr lang="en-US" altLang="ja-JP" sz="4800" dirty="0" smtClean="0"/>
          </a:p>
          <a:p>
            <a:pPr marL="0" indent="0">
              <a:buFont typeface="Arial" panose="020B0604020202020204" pitchFamily="34" charset="0"/>
              <a:buNone/>
            </a:pPr>
            <a:endParaRPr lang="en-US" altLang="ja-JP" dirty="0" smtClean="0"/>
          </a:p>
          <a:p>
            <a:pPr marL="0" indent="0">
              <a:buFont typeface="Arial" panose="020B0604020202020204" pitchFamily="34" charset="0"/>
              <a:buNone/>
            </a:pPr>
            <a:r>
              <a:rPr lang="ja-JP" altLang="en-US" dirty="0" smtClean="0"/>
              <a:t>　　　　　　　　　　　</a:t>
            </a:r>
            <a:endParaRPr lang="en-US" altLang="ja-JP" dirty="0" smtClean="0"/>
          </a:p>
          <a:p>
            <a:pPr marL="0" indent="0">
              <a:buFont typeface="Arial" panose="020B0604020202020204" pitchFamily="34" charset="0"/>
              <a:buNone/>
            </a:pPr>
            <a:r>
              <a:rPr lang="ja-JP" altLang="en-US" dirty="0" smtClean="0"/>
              <a:t>　　　　　　　　　　　　</a:t>
            </a:r>
            <a:endParaRPr lang="ja-JP" altLang="en-US" dirty="0"/>
          </a:p>
        </p:txBody>
      </p:sp>
    </p:spTree>
    <p:extLst>
      <p:ext uri="{BB962C8B-B14F-4D97-AF65-F5344CB8AC3E}">
        <p14:creationId xmlns:p14="http://schemas.microsoft.com/office/powerpoint/2010/main" val="4117964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2697</Words>
  <Application>Microsoft Office PowerPoint</Application>
  <PresentationFormat>画面に合わせる (16:9)</PresentationFormat>
  <Paragraphs>261</Paragraphs>
  <Slides>40</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40</vt:i4>
      </vt:variant>
    </vt:vector>
  </HeadingPairs>
  <TitlesOfParts>
    <vt:vector size="46" baseType="lpstr">
      <vt:lpstr>ＭＳ Ｐゴシック</vt:lpstr>
      <vt:lpstr>新細明體</vt:lpstr>
      <vt:lpstr>Arial</vt:lpstr>
      <vt:lpstr>Calibri</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まとめ（賛否／二者択一）</vt:lpstr>
      <vt:lpstr>例題（賛否/二者択一）</vt:lpstr>
      <vt:lpstr>解答例(1)</vt:lpstr>
      <vt:lpstr>解答例(2)</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まとめ（テーマの利点）</vt:lpstr>
      <vt:lpstr>例題（テーマの利点）</vt:lpstr>
      <vt:lpstr>解答例</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まとめ（テーマの問題点/原因/解決策）</vt:lpstr>
      <vt:lpstr>例題（テーマの問題点/原因/解決策）</vt:lpstr>
      <vt:lpstr>解答例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 </cp:lastModifiedBy>
  <cp:revision>27</cp:revision>
  <dcterms:created xsi:type="dcterms:W3CDTF">2017-10-24T05:03:09Z</dcterms:created>
  <dcterms:modified xsi:type="dcterms:W3CDTF">2023-01-18T05:04:12Z</dcterms:modified>
</cp:coreProperties>
</file>